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1"/>
  </p:notesMasterIdLst>
  <p:sldIdLst>
    <p:sldId id="256" r:id="rId2"/>
    <p:sldId id="304" r:id="rId3"/>
    <p:sldId id="375" r:id="rId4"/>
    <p:sldId id="376" r:id="rId5"/>
    <p:sldId id="380" r:id="rId6"/>
    <p:sldId id="381" r:id="rId7"/>
    <p:sldId id="383" r:id="rId8"/>
    <p:sldId id="384" r:id="rId9"/>
    <p:sldId id="386" r:id="rId10"/>
    <p:sldId id="387" r:id="rId11"/>
    <p:sldId id="388" r:id="rId12"/>
    <p:sldId id="389" r:id="rId13"/>
    <p:sldId id="390" r:id="rId14"/>
    <p:sldId id="391" r:id="rId15"/>
    <p:sldId id="392" r:id="rId16"/>
    <p:sldId id="393" r:id="rId17"/>
    <p:sldId id="394" r:id="rId18"/>
    <p:sldId id="395" r:id="rId19"/>
    <p:sldId id="396" r:id="rId20"/>
    <p:sldId id="258" r:id="rId21"/>
    <p:sldId id="259" r:id="rId22"/>
    <p:sldId id="260" r:id="rId23"/>
    <p:sldId id="261" r:id="rId24"/>
    <p:sldId id="271" r:id="rId25"/>
    <p:sldId id="263" r:id="rId26"/>
    <p:sldId id="290" r:id="rId27"/>
    <p:sldId id="264" r:id="rId28"/>
    <p:sldId id="265" r:id="rId29"/>
    <p:sldId id="266" r:id="rId30"/>
    <p:sldId id="267" r:id="rId31"/>
    <p:sldId id="402" r:id="rId32"/>
    <p:sldId id="404" r:id="rId33"/>
    <p:sldId id="403" r:id="rId34"/>
    <p:sldId id="273" r:id="rId35"/>
    <p:sldId id="274" r:id="rId36"/>
    <p:sldId id="275" r:id="rId37"/>
    <p:sldId id="276" r:id="rId38"/>
    <p:sldId id="277" r:id="rId39"/>
    <p:sldId id="278" r:id="rId40"/>
    <p:sldId id="279" r:id="rId41"/>
    <p:sldId id="280" r:id="rId42"/>
    <p:sldId id="291" r:id="rId43"/>
    <p:sldId id="281" r:id="rId44"/>
    <p:sldId id="336" r:id="rId45"/>
    <p:sldId id="337" r:id="rId46"/>
    <p:sldId id="338" r:id="rId47"/>
    <p:sldId id="339" r:id="rId48"/>
    <p:sldId id="340" r:id="rId49"/>
    <p:sldId id="341" r:id="rId50"/>
    <p:sldId id="342" r:id="rId51"/>
    <p:sldId id="343" r:id="rId52"/>
    <p:sldId id="344" r:id="rId53"/>
    <p:sldId id="345" r:id="rId54"/>
    <p:sldId id="307" r:id="rId55"/>
    <p:sldId id="308" r:id="rId56"/>
    <p:sldId id="310" r:id="rId57"/>
    <p:sldId id="311" r:id="rId58"/>
    <p:sldId id="312" r:id="rId59"/>
    <p:sldId id="313" r:id="rId60"/>
    <p:sldId id="314" r:id="rId61"/>
    <p:sldId id="315" r:id="rId62"/>
    <p:sldId id="316" r:id="rId63"/>
    <p:sldId id="317" r:id="rId64"/>
    <p:sldId id="318" r:id="rId65"/>
    <p:sldId id="319" r:id="rId66"/>
    <p:sldId id="399" r:id="rId67"/>
    <p:sldId id="400" r:id="rId68"/>
    <p:sldId id="401" r:id="rId69"/>
    <p:sldId id="32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E:\SUSHMA\PPT\New%20Microsoft%20Office%20Excel%20Workshee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SUSHMA\PPT\New%20Microsoft%20Office%20Excel%20Work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ser>
          <c:idx val="0"/>
          <c:order val="0"/>
          <c:cat>
            <c:strRef>
              <c:f>Sheet1!$A$2:$A$8</c:f>
              <c:strCache>
                <c:ptCount val="7"/>
                <c:pt idx="0">
                  <c:v>Ayur quiz </c:v>
                </c:pt>
                <c:pt idx="1">
                  <c:v>Ayurveda awareness talk</c:v>
                </c:pt>
                <c:pt idx="2">
                  <c:v>Ayurveda essay competation</c:v>
                </c:pt>
                <c:pt idx="3">
                  <c:v>pre post designed talked with questioner</c:v>
                </c:pt>
                <c:pt idx="4">
                  <c:v>identification of plants and distribution of sampling </c:v>
                </c:pt>
                <c:pt idx="5">
                  <c:v>plants selfie contest</c:v>
                </c:pt>
                <c:pt idx="6">
                  <c:v>home remedes program</c:v>
                </c:pt>
              </c:strCache>
            </c:strRef>
          </c:cat>
          <c:val>
            <c:numRef>
              <c:f>Sheet1!$B$2:$B$8</c:f>
              <c:numCache>
                <c:formatCode>General</c:formatCode>
                <c:ptCount val="7"/>
                <c:pt idx="0">
                  <c:v>1400</c:v>
                </c:pt>
                <c:pt idx="1">
                  <c:v>4000</c:v>
                </c:pt>
                <c:pt idx="2">
                  <c:v>400</c:v>
                </c:pt>
                <c:pt idx="3">
                  <c:v>600</c:v>
                </c:pt>
                <c:pt idx="4">
                  <c:v>450</c:v>
                </c:pt>
                <c:pt idx="5">
                  <c:v>200</c:v>
                </c:pt>
              </c:numCache>
            </c:numRef>
          </c:val>
        </c:ser>
      </c:pie3DChart>
    </c:plotArea>
    <c:legend>
      <c:legendPos val="r"/>
      <c:layout>
        <c:manualLayout>
          <c:xMode val="edge"/>
          <c:yMode val="edge"/>
          <c:x val="0.64246087294643761"/>
          <c:y val="8.4893655534437604E-2"/>
          <c:w val="0.34519344804121693"/>
          <c:h val="0.70664947054032157"/>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42"/>
  <c:chart>
    <c:plotArea>
      <c:layout/>
      <c:barChart>
        <c:barDir val="col"/>
        <c:grouping val="stacked"/>
        <c:ser>
          <c:idx val="0"/>
          <c:order val="0"/>
          <c:cat>
            <c:strRef>
              <c:f>Sheet2!$A$3:$A$9</c:f>
              <c:strCache>
                <c:ptCount val="7"/>
                <c:pt idx="0">
                  <c:v>Ayur quiz </c:v>
                </c:pt>
                <c:pt idx="1">
                  <c:v>Ayurveda awareness talk</c:v>
                </c:pt>
                <c:pt idx="2">
                  <c:v>Ayurveda essay competation</c:v>
                </c:pt>
                <c:pt idx="3">
                  <c:v>pre post designed talked with questioner</c:v>
                </c:pt>
                <c:pt idx="4">
                  <c:v>identification of plants and distribution of sampling </c:v>
                </c:pt>
                <c:pt idx="5">
                  <c:v>plants selfie contest</c:v>
                </c:pt>
                <c:pt idx="6">
                  <c:v>home remedes program</c:v>
                </c:pt>
              </c:strCache>
            </c:strRef>
          </c:cat>
          <c:val>
            <c:numRef>
              <c:f>Sheet2!$B$3:$B$9</c:f>
              <c:numCache>
                <c:formatCode>0%</c:formatCode>
                <c:ptCount val="7"/>
                <c:pt idx="0">
                  <c:v>0.8</c:v>
                </c:pt>
                <c:pt idx="1">
                  <c:v>0.4</c:v>
                </c:pt>
                <c:pt idx="2">
                  <c:v>0.30000000000000027</c:v>
                </c:pt>
                <c:pt idx="3">
                  <c:v>0.60000000000000053</c:v>
                </c:pt>
                <c:pt idx="4">
                  <c:v>0.70000000000000051</c:v>
                </c:pt>
                <c:pt idx="5">
                  <c:v>0.8</c:v>
                </c:pt>
                <c:pt idx="6">
                  <c:v>0.60000000000000053</c:v>
                </c:pt>
              </c:numCache>
            </c:numRef>
          </c:val>
        </c:ser>
        <c:overlap val="100"/>
        <c:axId val="191997056"/>
        <c:axId val="191998592"/>
      </c:barChart>
      <c:catAx>
        <c:axId val="191997056"/>
        <c:scaling>
          <c:orientation val="minMax"/>
        </c:scaling>
        <c:axPos val="b"/>
        <c:tickLblPos val="nextTo"/>
        <c:crossAx val="191998592"/>
        <c:crosses val="autoZero"/>
        <c:auto val="1"/>
        <c:lblAlgn val="ctr"/>
        <c:lblOffset val="100"/>
      </c:catAx>
      <c:valAx>
        <c:axId val="191998592"/>
        <c:scaling>
          <c:orientation val="minMax"/>
        </c:scaling>
        <c:axPos val="l"/>
        <c:majorGridlines/>
        <c:numFmt formatCode="0%" sourceLinked="1"/>
        <c:tickLblPos val="nextTo"/>
        <c:crossAx val="191997056"/>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4F59B6-68A7-45DD-B38B-0CC1A2FA0CB1}" type="datetimeFigureOut">
              <a:rPr lang="en-US" smtClean="0"/>
              <a:pPr/>
              <a:t>12/6/2019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3EB76-0F9B-46BC-866C-0B8149B435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12/6/2019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12/6/2019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0"/>
            <a:ext cx="8763000" cy="2057400"/>
          </a:xfrm>
        </p:spPr>
        <p:txBody>
          <a:bodyPr>
            <a:normAutofit/>
          </a:bodyPr>
          <a:lstStyle/>
          <a:p>
            <a:pPr algn="ctr"/>
            <a:r>
              <a:rPr lang="en-US" dirty="0" smtClean="0"/>
              <a:t>RESEARCH METHODOLOGY IN A NUTSHELL </a:t>
            </a:r>
            <a:endParaRPr lang="en-US" dirty="0"/>
          </a:p>
        </p:txBody>
      </p:sp>
      <p:sp>
        <p:nvSpPr>
          <p:cNvPr id="3" name="Subtitle 2"/>
          <p:cNvSpPr>
            <a:spLocks noGrp="1"/>
          </p:cNvSpPr>
          <p:nvPr>
            <p:ph type="subTitle" idx="1"/>
          </p:nvPr>
        </p:nvSpPr>
        <p:spPr>
          <a:xfrm>
            <a:off x="5029200" y="5003322"/>
            <a:ext cx="3733800" cy="1371600"/>
          </a:xfrm>
        </p:spPr>
        <p:txBody>
          <a:bodyPr>
            <a:normAutofit fontScale="77500" lnSpcReduction="20000"/>
          </a:bodyPr>
          <a:lstStyle/>
          <a:p>
            <a:pPr algn="ctr"/>
            <a:r>
              <a:rPr lang="en-US" dirty="0" smtClean="0"/>
              <a:t>Dr. </a:t>
            </a:r>
            <a:r>
              <a:rPr lang="en-US" dirty="0" err="1" smtClean="0"/>
              <a:t>Lakshmi</a:t>
            </a:r>
            <a:r>
              <a:rPr lang="en-US" dirty="0" smtClean="0"/>
              <a:t> </a:t>
            </a:r>
            <a:r>
              <a:rPr lang="en-US" dirty="0" err="1" smtClean="0"/>
              <a:t>Narayana</a:t>
            </a:r>
            <a:r>
              <a:rPr lang="en-US" dirty="0" smtClean="0"/>
              <a:t> </a:t>
            </a:r>
            <a:r>
              <a:rPr lang="en-US" dirty="0" err="1" smtClean="0"/>
              <a:t>Shenoy</a:t>
            </a:r>
            <a:endParaRPr lang="en-US" dirty="0" smtClean="0"/>
          </a:p>
          <a:p>
            <a:pPr algn="ctr"/>
            <a:r>
              <a:rPr lang="en-US" dirty="0" smtClean="0"/>
              <a:t>Asst. Director</a:t>
            </a:r>
          </a:p>
          <a:p>
            <a:pPr algn="ctr"/>
            <a:r>
              <a:rPr lang="en-US" dirty="0" smtClean="0"/>
              <a:t>Govt. Ayurveda Research Center</a:t>
            </a:r>
          </a:p>
          <a:p>
            <a:pPr algn="ctr"/>
            <a:r>
              <a:rPr lang="en-US" dirty="0" smtClean="0"/>
              <a:t>Mysore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143000" y="609600"/>
            <a:ext cx="7315200" cy="1143000"/>
          </a:xfrm>
        </p:spPr>
        <p:txBody>
          <a:bodyPr>
            <a:noAutofit/>
          </a:bodyPr>
          <a:lstStyle/>
          <a:p>
            <a:pPr algn="ctr"/>
            <a:r>
              <a:rPr lang="en-US" sz="5400" dirty="0" smtClean="0"/>
              <a:t/>
            </a:r>
            <a:br>
              <a:rPr lang="en-US" sz="5400" dirty="0" smtClean="0"/>
            </a:br>
            <a:r>
              <a:rPr lang="en-US" sz="5400" dirty="0" smtClean="0"/>
              <a:t/>
            </a:r>
            <a:br>
              <a:rPr lang="en-US" sz="5400" dirty="0" smtClean="0"/>
            </a:br>
            <a:r>
              <a:rPr lang="en-US" sz="5400" dirty="0" smtClean="0"/>
              <a:t/>
            </a:r>
            <a:br>
              <a:rPr lang="en-US" sz="5400" dirty="0" smtClean="0"/>
            </a:br>
            <a:r>
              <a:rPr lang="en-US" sz="5400" dirty="0" smtClean="0"/>
              <a:t>Character 1</a:t>
            </a:r>
          </a:p>
        </p:txBody>
      </p:sp>
      <p:sp>
        <p:nvSpPr>
          <p:cNvPr id="80899" name="Content Placeholder 2"/>
          <p:cNvSpPr>
            <a:spLocks noGrp="1"/>
          </p:cNvSpPr>
          <p:nvPr>
            <p:ph idx="1"/>
          </p:nvPr>
        </p:nvSpPr>
        <p:spPr>
          <a:xfrm>
            <a:off x="304800" y="1752600"/>
            <a:ext cx="8458200" cy="2590800"/>
          </a:xfrm>
        </p:spPr>
        <p:txBody>
          <a:bodyPr>
            <a:normAutofit/>
          </a:bodyPr>
          <a:lstStyle/>
          <a:p>
            <a:r>
              <a:rPr lang="en-US" sz="4400" b="1" dirty="0" smtClean="0">
                <a:solidFill>
                  <a:srgbClr val="7030A0"/>
                </a:solidFill>
              </a:rPr>
              <a:t>Must be open minded and must also adopt a critical way of thinking. </a:t>
            </a:r>
          </a:p>
        </p:txBody>
      </p:sp>
      <p:sp>
        <p:nvSpPr>
          <p:cNvPr id="80900"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F7A5F703-3D4A-40EE-92AD-BB6ACA50F818}"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152400"/>
            <a:ext cx="9144000" cy="685800"/>
          </a:xfrm>
        </p:spPr>
        <p:txBody>
          <a:bodyPr>
            <a:normAutofit/>
          </a:bodyPr>
          <a:lstStyle/>
          <a:p>
            <a:r>
              <a:rPr lang="en-US" sz="3600" b="1" dirty="0" smtClean="0">
                <a:solidFill>
                  <a:srgbClr val="008000"/>
                </a:solidFill>
              </a:rPr>
              <a:t>Research solved in a man's head</a:t>
            </a:r>
          </a:p>
        </p:txBody>
      </p:sp>
      <p:sp>
        <p:nvSpPr>
          <p:cNvPr id="81923" name="Content Placeholder 2"/>
          <p:cNvSpPr>
            <a:spLocks noGrp="1"/>
          </p:cNvSpPr>
          <p:nvPr>
            <p:ph idx="1"/>
          </p:nvPr>
        </p:nvSpPr>
        <p:spPr>
          <a:xfrm>
            <a:off x="152400" y="838200"/>
            <a:ext cx="8839200" cy="5562600"/>
          </a:xfrm>
        </p:spPr>
        <p:txBody>
          <a:bodyPr>
            <a:normAutofit/>
          </a:bodyPr>
          <a:lstStyle/>
          <a:p>
            <a:r>
              <a:rPr lang="en-US" sz="4800" dirty="0" smtClean="0">
                <a:solidFill>
                  <a:srgbClr val="3333FF"/>
                </a:solidFill>
              </a:rPr>
              <a:t>A research problem is not solved by apparatus; it is solved in a man's head. </a:t>
            </a:r>
            <a:r>
              <a:rPr lang="en-US" sz="3600" dirty="0" smtClean="0"/>
              <a:t/>
            </a:r>
            <a:br>
              <a:rPr lang="en-US" sz="3600" dirty="0" smtClean="0"/>
            </a:br>
            <a:r>
              <a:rPr lang="en-US" sz="3600" b="1" dirty="0" smtClean="0"/>
              <a:t>— Charles F. Kettering</a:t>
            </a:r>
          </a:p>
          <a:p>
            <a:endParaRPr lang="en-US" sz="3600" b="1" dirty="0" smtClean="0">
              <a:solidFill>
                <a:srgbClr val="3333FF"/>
              </a:solidFill>
            </a:endParaRPr>
          </a:p>
        </p:txBody>
      </p:sp>
      <p:sp>
        <p:nvSpPr>
          <p:cNvPr id="81924"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089A4FD-D838-40C7-B6C5-3507C82E3CC3}"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304800" y="381000"/>
            <a:ext cx="8839200" cy="1371600"/>
          </a:xfrm>
        </p:spPr>
        <p:txBody>
          <a:bodyPr>
            <a:noAutofit/>
          </a:bodyPr>
          <a:lstStyle/>
          <a:p>
            <a:pPr algn="ctr"/>
            <a:r>
              <a:rPr lang="en-US" sz="4800" dirty="0" smtClean="0"/>
              <a:t>Character 2 </a:t>
            </a:r>
          </a:p>
        </p:txBody>
      </p:sp>
      <p:sp>
        <p:nvSpPr>
          <p:cNvPr id="82947" name="Content Placeholder 2"/>
          <p:cNvSpPr>
            <a:spLocks noGrp="1"/>
          </p:cNvSpPr>
          <p:nvPr>
            <p:ph idx="1"/>
          </p:nvPr>
        </p:nvSpPr>
        <p:spPr>
          <a:xfrm>
            <a:off x="381000" y="1981200"/>
            <a:ext cx="7924800" cy="2133600"/>
          </a:xfrm>
        </p:spPr>
        <p:txBody>
          <a:bodyPr>
            <a:normAutofit/>
          </a:bodyPr>
          <a:lstStyle/>
          <a:p>
            <a:pPr algn="just"/>
            <a:r>
              <a:rPr lang="en-US" sz="4000" b="1" dirty="0" smtClean="0">
                <a:solidFill>
                  <a:srgbClr val="0000FF"/>
                </a:solidFill>
              </a:rPr>
              <a:t>Should be hardworking, diligent, focused and devoted to the specific field of interest. </a:t>
            </a:r>
          </a:p>
        </p:txBody>
      </p:sp>
      <p:sp>
        <p:nvSpPr>
          <p:cNvPr id="82948"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AFFE327-3208-4AD8-8B3F-2D0575967C20}"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0" y="533400"/>
            <a:ext cx="9144000" cy="838200"/>
          </a:xfrm>
        </p:spPr>
        <p:txBody>
          <a:bodyPr>
            <a:noAutofit/>
          </a:bodyPr>
          <a:lstStyle/>
          <a:p>
            <a:pPr algn="ctr"/>
            <a:r>
              <a:rPr lang="en-US" sz="4400" dirty="0" smtClean="0"/>
              <a:t>Character 3</a:t>
            </a:r>
          </a:p>
        </p:txBody>
      </p:sp>
      <p:sp>
        <p:nvSpPr>
          <p:cNvPr id="151555" name="Content Placeholder 2"/>
          <p:cNvSpPr>
            <a:spLocks noGrp="1"/>
          </p:cNvSpPr>
          <p:nvPr>
            <p:ph idx="1"/>
          </p:nvPr>
        </p:nvSpPr>
        <p:spPr>
          <a:xfrm>
            <a:off x="152400" y="1676400"/>
            <a:ext cx="8839200" cy="2971800"/>
          </a:xfrm>
        </p:spPr>
        <p:txBody>
          <a:bodyPr>
            <a:normAutofit/>
          </a:bodyPr>
          <a:lstStyle/>
          <a:p>
            <a:pPr algn="just"/>
            <a:r>
              <a:rPr lang="en-US" sz="2800" b="1" dirty="0" smtClean="0">
                <a:solidFill>
                  <a:srgbClr val="3333FF"/>
                </a:solidFill>
              </a:rPr>
              <a:t>Updating the knowledge is of utmost importance and can be accomplished in several ways such as:</a:t>
            </a:r>
          </a:p>
          <a:p>
            <a:pPr algn="just"/>
            <a:r>
              <a:rPr lang="en-US" sz="2800" b="1" dirty="0" smtClean="0">
                <a:solidFill>
                  <a:srgbClr val="3333FF"/>
                </a:solidFill>
              </a:rPr>
              <a:t> following the current literature, </a:t>
            </a:r>
          </a:p>
          <a:p>
            <a:pPr algn="just"/>
            <a:r>
              <a:rPr lang="en-US" sz="2800" b="1" dirty="0" smtClean="0">
                <a:solidFill>
                  <a:srgbClr val="3333FF"/>
                </a:solidFill>
              </a:rPr>
              <a:t>attending conferences, </a:t>
            </a:r>
          </a:p>
          <a:p>
            <a:pPr algn="just"/>
            <a:r>
              <a:rPr lang="en-US" sz="2800" b="1" dirty="0" smtClean="0">
                <a:solidFill>
                  <a:srgbClr val="3333FF"/>
                </a:solidFill>
              </a:rPr>
              <a:t>or exchanging ideas with colleagues working in their field of interest.    </a:t>
            </a:r>
          </a:p>
        </p:txBody>
      </p:sp>
      <p:sp>
        <p:nvSpPr>
          <p:cNvPr id="83972"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3C99DEF-F7E0-497A-BF98-1F6156B3E692}"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diamond(in)">
                                      <p:cBhvr>
                                        <p:cTn id="7" dur="2000"/>
                                        <p:tgtEl>
                                          <p:spTgt spid="151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1555">
                                            <p:txEl>
                                              <p:pRg st="1" end="1"/>
                                            </p:txEl>
                                          </p:spTgt>
                                        </p:tgtEl>
                                        <p:attrNameLst>
                                          <p:attrName>style.visibility</p:attrName>
                                        </p:attrNameLst>
                                      </p:cBhvr>
                                      <p:to>
                                        <p:strVal val="visible"/>
                                      </p:to>
                                    </p:set>
                                    <p:animEffect transition="in" filter="diamond(in)">
                                      <p:cBhvr>
                                        <p:cTn id="12" dur="2000"/>
                                        <p:tgtEl>
                                          <p:spTgt spid="151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51555">
                                            <p:txEl>
                                              <p:pRg st="2" end="2"/>
                                            </p:txEl>
                                          </p:spTgt>
                                        </p:tgtEl>
                                        <p:attrNameLst>
                                          <p:attrName>style.visibility</p:attrName>
                                        </p:attrNameLst>
                                      </p:cBhvr>
                                      <p:to>
                                        <p:strVal val="visible"/>
                                      </p:to>
                                    </p:set>
                                    <p:animEffect transition="in" filter="diamond(in)">
                                      <p:cBhvr>
                                        <p:cTn id="17" dur="2000"/>
                                        <p:tgtEl>
                                          <p:spTgt spid="1515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1555">
                                            <p:txEl>
                                              <p:pRg st="3" end="3"/>
                                            </p:txEl>
                                          </p:spTgt>
                                        </p:tgtEl>
                                        <p:attrNameLst>
                                          <p:attrName>style.visibility</p:attrName>
                                        </p:attrNameLst>
                                      </p:cBhvr>
                                      <p:to>
                                        <p:strVal val="visible"/>
                                      </p:to>
                                    </p:set>
                                    <p:animEffect transition="in" filter="diamond(in)">
                                      <p:cBhvr>
                                        <p:cTn id="22" dur="2000"/>
                                        <p:tgtEl>
                                          <p:spTgt spid="151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0" y="609600"/>
            <a:ext cx="9144000" cy="914400"/>
          </a:xfrm>
        </p:spPr>
        <p:txBody>
          <a:bodyPr>
            <a:noAutofit/>
          </a:bodyPr>
          <a:lstStyle/>
          <a:p>
            <a:pPr algn="ctr"/>
            <a:r>
              <a:rPr lang="en-US" sz="4800" dirty="0" smtClean="0"/>
              <a:t>Character 4</a:t>
            </a:r>
          </a:p>
        </p:txBody>
      </p:sp>
      <p:sp>
        <p:nvSpPr>
          <p:cNvPr id="152579" name="Content Placeholder 2"/>
          <p:cNvSpPr>
            <a:spLocks noGrp="1"/>
          </p:cNvSpPr>
          <p:nvPr>
            <p:ph idx="1"/>
          </p:nvPr>
        </p:nvSpPr>
        <p:spPr>
          <a:xfrm>
            <a:off x="152400" y="1981200"/>
            <a:ext cx="8839200" cy="4419600"/>
          </a:xfrm>
        </p:spPr>
        <p:txBody>
          <a:bodyPr>
            <a:normAutofit/>
          </a:bodyPr>
          <a:lstStyle/>
          <a:p>
            <a:pPr algn="just"/>
            <a:r>
              <a:rPr lang="en-US" sz="4000" b="1" dirty="0" smtClean="0">
                <a:solidFill>
                  <a:schemeClr val="accent1"/>
                </a:solidFill>
              </a:rPr>
              <a:t>Must be resourceful and inventive in order to</a:t>
            </a:r>
          </a:p>
          <a:p>
            <a:pPr algn="just"/>
            <a:r>
              <a:rPr lang="en-US" sz="4000" b="1" dirty="0" smtClean="0">
                <a:solidFill>
                  <a:schemeClr val="accent1"/>
                </a:solidFill>
              </a:rPr>
              <a:t> transform the scientific queries and hypotheses</a:t>
            </a:r>
          </a:p>
          <a:p>
            <a:pPr algn="just"/>
            <a:r>
              <a:rPr lang="en-US" sz="4000" b="1" dirty="0" smtClean="0">
                <a:solidFill>
                  <a:schemeClr val="accent1"/>
                </a:solidFill>
              </a:rPr>
              <a:t> into a realizable protocol</a:t>
            </a:r>
            <a:r>
              <a:rPr lang="en-US" sz="4000" b="1" dirty="0" smtClean="0">
                <a:solidFill>
                  <a:srgbClr val="008000"/>
                </a:solidFill>
              </a:rPr>
              <a:t>.</a:t>
            </a:r>
            <a:r>
              <a:rPr lang="en-US" sz="5400" b="1" dirty="0" smtClean="0">
                <a:solidFill>
                  <a:srgbClr val="008000"/>
                </a:solidFill>
              </a:rPr>
              <a:t>   </a:t>
            </a:r>
          </a:p>
        </p:txBody>
      </p:sp>
      <p:sp>
        <p:nvSpPr>
          <p:cNvPr id="84996"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5E44D0C-CA82-4E06-9FE4-862B865E89EE}"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p:cTn id="7" dur="1000" fill="hold"/>
                                        <p:tgtEl>
                                          <p:spTgt spid="1525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25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25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2579">
                                            <p:txEl>
                                              <p:pRg st="1" end="1"/>
                                            </p:txEl>
                                          </p:spTgt>
                                        </p:tgtEl>
                                        <p:attrNameLst>
                                          <p:attrName>style.visibility</p:attrName>
                                        </p:attrNameLst>
                                      </p:cBhvr>
                                      <p:to>
                                        <p:strVal val="visible"/>
                                      </p:to>
                                    </p:set>
                                    <p:anim calcmode="lin" valueType="num">
                                      <p:cBhvr>
                                        <p:cTn id="14" dur="1000" fill="hold"/>
                                        <p:tgtEl>
                                          <p:spTgt spid="1525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25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25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2579">
                                            <p:txEl>
                                              <p:pRg st="2" end="2"/>
                                            </p:txEl>
                                          </p:spTgt>
                                        </p:tgtEl>
                                        <p:attrNameLst>
                                          <p:attrName>style.visibility</p:attrName>
                                        </p:attrNameLst>
                                      </p:cBhvr>
                                      <p:to>
                                        <p:strVal val="visible"/>
                                      </p:to>
                                    </p:set>
                                    <p:anim calcmode="lin" valueType="num">
                                      <p:cBhvr>
                                        <p:cTn id="21" dur="1000" fill="hold"/>
                                        <p:tgtEl>
                                          <p:spTgt spid="1525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525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2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28600" y="838200"/>
            <a:ext cx="8915400" cy="609600"/>
          </a:xfrm>
        </p:spPr>
        <p:txBody>
          <a:bodyPr>
            <a:noAutofit/>
          </a:bodyPr>
          <a:lstStyle/>
          <a:p>
            <a:pPr algn="ctr"/>
            <a:r>
              <a:rPr lang="en-US" sz="3600" b="1" dirty="0" smtClean="0">
                <a:solidFill>
                  <a:srgbClr val="0000FF"/>
                </a:solidFill>
              </a:rPr>
              <a:t> Watson  : breakthroughs in research</a:t>
            </a:r>
          </a:p>
        </p:txBody>
      </p:sp>
      <p:sp>
        <p:nvSpPr>
          <p:cNvPr id="99331" name="Content Placeholder 2"/>
          <p:cNvSpPr>
            <a:spLocks noGrp="1"/>
          </p:cNvSpPr>
          <p:nvPr>
            <p:ph idx="1"/>
          </p:nvPr>
        </p:nvSpPr>
        <p:spPr>
          <a:xfrm>
            <a:off x="533400" y="1676400"/>
            <a:ext cx="8153400" cy="4495800"/>
          </a:xfrm>
        </p:spPr>
        <p:txBody>
          <a:bodyPr>
            <a:normAutofit/>
          </a:bodyPr>
          <a:lstStyle/>
          <a:p>
            <a:r>
              <a:rPr lang="en-US" sz="3200" b="1" dirty="0" smtClean="0">
                <a:solidFill>
                  <a:srgbClr val="008000"/>
                </a:solidFill>
              </a:rPr>
              <a:t>Formula for breakthroughs in research:</a:t>
            </a:r>
          </a:p>
          <a:p>
            <a:r>
              <a:rPr lang="en-US" sz="3200" b="1" dirty="0" smtClean="0">
                <a:solidFill>
                  <a:srgbClr val="008000"/>
                </a:solidFill>
              </a:rPr>
              <a:t> Take young researchers, put them together in virtual seclusion,</a:t>
            </a:r>
          </a:p>
          <a:p>
            <a:r>
              <a:rPr lang="en-US" sz="3200" b="1" dirty="0" smtClean="0">
                <a:solidFill>
                  <a:srgbClr val="008000"/>
                </a:solidFill>
              </a:rPr>
              <a:t> give them an unprecedented degree of freedom and </a:t>
            </a:r>
          </a:p>
          <a:p>
            <a:r>
              <a:rPr lang="en-US" sz="3200" b="1" dirty="0" smtClean="0">
                <a:solidFill>
                  <a:srgbClr val="008000"/>
                </a:solidFill>
              </a:rPr>
              <a:t>turn up the pressure by fostering competitiveness. </a:t>
            </a:r>
            <a:r>
              <a:rPr lang="en-US" sz="3200" dirty="0" smtClean="0">
                <a:solidFill>
                  <a:srgbClr val="008000"/>
                </a:solidFill>
              </a:rPr>
              <a:t/>
            </a:r>
            <a:br>
              <a:rPr lang="en-US" sz="3200" dirty="0" smtClean="0">
                <a:solidFill>
                  <a:srgbClr val="008000"/>
                </a:solidFill>
              </a:rPr>
            </a:br>
            <a:r>
              <a:rPr lang="en-US" sz="3200" b="1" dirty="0" smtClean="0">
                <a:solidFill>
                  <a:srgbClr val="0000FF"/>
                </a:solidFill>
              </a:rPr>
              <a:t>— James Watson</a:t>
            </a:r>
          </a:p>
          <a:p>
            <a:endParaRPr lang="en-US" sz="1800" b="1" dirty="0" smtClean="0"/>
          </a:p>
          <a:p>
            <a:endParaRPr lang="en-US" sz="1800" b="1" dirty="0" smtClean="0">
              <a:solidFill>
                <a:srgbClr val="3333FF"/>
              </a:solidFill>
            </a:endParaRPr>
          </a:p>
        </p:txBody>
      </p:sp>
      <p:sp>
        <p:nvSpPr>
          <p:cNvPr id="86020"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F88A749-535C-4393-B030-09FB0085A6F1}"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2" dur="5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7" dur="500"/>
                                        <p:tgtEl>
                                          <p:spTgt spid="99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2" dur="500"/>
                                        <p:tgtEl>
                                          <p:spTgt spid="99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685800"/>
            <a:ext cx="9144000" cy="1219200"/>
          </a:xfrm>
        </p:spPr>
        <p:txBody>
          <a:bodyPr>
            <a:noAutofit/>
          </a:bodyPr>
          <a:lstStyle/>
          <a:p>
            <a:pPr algn="ctr"/>
            <a:r>
              <a:rPr lang="en-US" sz="6600" dirty="0" smtClean="0"/>
              <a:t>Character 5</a:t>
            </a:r>
          </a:p>
        </p:txBody>
      </p:sp>
      <p:sp>
        <p:nvSpPr>
          <p:cNvPr id="154627" name="Content Placeholder 2"/>
          <p:cNvSpPr>
            <a:spLocks noGrp="1"/>
          </p:cNvSpPr>
          <p:nvPr>
            <p:ph idx="1"/>
          </p:nvPr>
        </p:nvSpPr>
        <p:spPr>
          <a:xfrm>
            <a:off x="152400" y="1981200"/>
            <a:ext cx="8839200" cy="4419600"/>
          </a:xfrm>
        </p:spPr>
        <p:txBody>
          <a:bodyPr/>
          <a:lstStyle/>
          <a:p>
            <a:pPr algn="just"/>
            <a:r>
              <a:rPr lang="en-US" sz="4400" b="1" dirty="0" smtClean="0">
                <a:solidFill>
                  <a:schemeClr val="accent1"/>
                </a:solidFill>
              </a:rPr>
              <a:t>Has to acquire an excellent knowledge of </a:t>
            </a:r>
          </a:p>
          <a:p>
            <a:pPr algn="just"/>
            <a:r>
              <a:rPr lang="en-US" sz="4400" b="1" dirty="0" smtClean="0">
                <a:solidFill>
                  <a:schemeClr val="accent1"/>
                </a:solidFill>
              </a:rPr>
              <a:t>the Measurement tools and</a:t>
            </a:r>
          </a:p>
          <a:p>
            <a:pPr algn="just"/>
            <a:r>
              <a:rPr lang="en-US" sz="4400" b="1" dirty="0" smtClean="0">
                <a:solidFill>
                  <a:schemeClr val="accent1"/>
                </a:solidFill>
              </a:rPr>
              <a:t> techniques of the relevant field</a:t>
            </a:r>
            <a:r>
              <a:rPr lang="en-US" sz="4400" b="1" dirty="0" smtClean="0">
                <a:solidFill>
                  <a:srgbClr val="CC0066"/>
                </a:solidFill>
              </a:rPr>
              <a:t>. </a:t>
            </a:r>
          </a:p>
        </p:txBody>
      </p:sp>
      <p:sp>
        <p:nvSpPr>
          <p:cNvPr id="87044"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442FA04-6110-4723-AC6A-A8A10AB9D478}"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box(in)">
                                      <p:cBhvr>
                                        <p:cTn id="7" dur="500"/>
                                        <p:tgtEl>
                                          <p:spTgt spid="154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4627">
                                            <p:txEl>
                                              <p:pRg st="1" end="1"/>
                                            </p:txEl>
                                          </p:spTgt>
                                        </p:tgtEl>
                                        <p:attrNameLst>
                                          <p:attrName>style.visibility</p:attrName>
                                        </p:attrNameLst>
                                      </p:cBhvr>
                                      <p:to>
                                        <p:strVal val="visible"/>
                                      </p:to>
                                    </p:set>
                                    <p:animEffect transition="in" filter="box(in)">
                                      <p:cBhvr>
                                        <p:cTn id="12" dur="500"/>
                                        <p:tgtEl>
                                          <p:spTgt spid="154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box(in)">
                                      <p:cBhvr>
                                        <p:cTn id="17" dur="500"/>
                                        <p:tgtEl>
                                          <p:spTgt spid="154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0" y="609600"/>
            <a:ext cx="9144000" cy="914400"/>
          </a:xfrm>
        </p:spPr>
        <p:txBody>
          <a:bodyPr>
            <a:noAutofit/>
          </a:bodyPr>
          <a:lstStyle/>
          <a:p>
            <a:pPr algn="ctr"/>
            <a:r>
              <a:rPr lang="en-US" sz="4800" b="1" dirty="0" smtClean="0"/>
              <a:t>Character 6</a:t>
            </a:r>
          </a:p>
        </p:txBody>
      </p:sp>
      <p:sp>
        <p:nvSpPr>
          <p:cNvPr id="155651" name="Content Placeholder 2"/>
          <p:cNvSpPr>
            <a:spLocks noGrp="1"/>
          </p:cNvSpPr>
          <p:nvPr>
            <p:ph idx="1"/>
          </p:nvPr>
        </p:nvSpPr>
        <p:spPr>
          <a:xfrm>
            <a:off x="381000" y="1676400"/>
            <a:ext cx="8610600" cy="4724400"/>
          </a:xfrm>
        </p:spPr>
        <p:txBody>
          <a:bodyPr>
            <a:normAutofit fontScale="92500"/>
          </a:bodyPr>
          <a:lstStyle/>
          <a:p>
            <a:r>
              <a:rPr lang="en-US" sz="4000" b="1" dirty="0" smtClean="0">
                <a:solidFill>
                  <a:srgbClr val="0000FF"/>
                </a:solidFill>
              </a:rPr>
              <a:t>When interprets and presents results, the researcher must be precise and honest. </a:t>
            </a:r>
          </a:p>
          <a:p>
            <a:r>
              <a:rPr lang="en-US" sz="4000" b="1" dirty="0" smtClean="0">
                <a:solidFill>
                  <a:srgbClr val="0000FF"/>
                </a:solidFill>
              </a:rPr>
              <a:t>Misinterpretation or falsification of data will not only lead to </a:t>
            </a:r>
          </a:p>
          <a:p>
            <a:r>
              <a:rPr lang="en-US" sz="4000" b="1" dirty="0" smtClean="0">
                <a:solidFill>
                  <a:srgbClr val="0000FF"/>
                </a:solidFill>
              </a:rPr>
              <a:t>deviation of future result and also </a:t>
            </a:r>
          </a:p>
          <a:p>
            <a:r>
              <a:rPr lang="en-US" sz="4000" b="1" dirty="0" smtClean="0">
                <a:solidFill>
                  <a:srgbClr val="0000FF"/>
                </a:solidFill>
              </a:rPr>
              <a:t>invalidate the future research works.   </a:t>
            </a:r>
          </a:p>
        </p:txBody>
      </p:sp>
      <p:sp>
        <p:nvSpPr>
          <p:cNvPr id="88068"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2B048A-7C8A-459F-A36B-B04DEC0D2D7A}"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box(in)">
                                      <p:cBhvr>
                                        <p:cTn id="7" dur="500"/>
                                        <p:tgtEl>
                                          <p:spTgt spid="155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5651">
                                            <p:txEl>
                                              <p:pRg st="1" end="1"/>
                                            </p:txEl>
                                          </p:spTgt>
                                        </p:tgtEl>
                                        <p:attrNameLst>
                                          <p:attrName>style.visibility</p:attrName>
                                        </p:attrNameLst>
                                      </p:cBhvr>
                                      <p:to>
                                        <p:strVal val="visible"/>
                                      </p:to>
                                    </p:set>
                                    <p:animEffect transition="in" filter="box(in)">
                                      <p:cBhvr>
                                        <p:cTn id="12" dur="500"/>
                                        <p:tgtEl>
                                          <p:spTgt spid="1556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5651">
                                            <p:txEl>
                                              <p:pRg st="2" end="2"/>
                                            </p:txEl>
                                          </p:spTgt>
                                        </p:tgtEl>
                                        <p:attrNameLst>
                                          <p:attrName>style.visibility</p:attrName>
                                        </p:attrNameLst>
                                      </p:cBhvr>
                                      <p:to>
                                        <p:strVal val="visible"/>
                                      </p:to>
                                    </p:set>
                                    <p:animEffect transition="in" filter="box(in)">
                                      <p:cBhvr>
                                        <p:cTn id="17" dur="500"/>
                                        <p:tgtEl>
                                          <p:spTgt spid="1556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5651">
                                            <p:txEl>
                                              <p:pRg st="3" end="3"/>
                                            </p:txEl>
                                          </p:spTgt>
                                        </p:tgtEl>
                                        <p:attrNameLst>
                                          <p:attrName>style.visibility</p:attrName>
                                        </p:attrNameLst>
                                      </p:cBhvr>
                                      <p:to>
                                        <p:strVal val="visible"/>
                                      </p:to>
                                    </p:set>
                                    <p:animEffect transition="in" filter="box(in)">
                                      <p:cBhvr>
                                        <p:cTn id="22" dur="500"/>
                                        <p:tgtEl>
                                          <p:spTgt spid="155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0" y="533400"/>
            <a:ext cx="9144000" cy="762000"/>
          </a:xfrm>
        </p:spPr>
        <p:txBody>
          <a:bodyPr>
            <a:noAutofit/>
          </a:bodyPr>
          <a:lstStyle/>
          <a:p>
            <a:pPr algn="ctr"/>
            <a:r>
              <a:rPr lang="en-US" sz="2800" b="1" dirty="0" smtClean="0">
                <a:solidFill>
                  <a:srgbClr val="008000"/>
                </a:solidFill>
              </a:rPr>
              <a:t/>
            </a:r>
            <a:br>
              <a:rPr lang="en-US" sz="2800" b="1" dirty="0" smtClean="0">
                <a:solidFill>
                  <a:srgbClr val="008000"/>
                </a:solidFill>
              </a:rPr>
            </a:br>
            <a:r>
              <a:rPr lang="en-US" sz="2800" b="1" dirty="0" smtClean="0">
                <a:solidFill>
                  <a:srgbClr val="008000"/>
                </a:solidFill>
              </a:rPr>
              <a:t>FLEMING: Never neglect an extraordinary appearance</a:t>
            </a:r>
          </a:p>
        </p:txBody>
      </p:sp>
      <p:sp>
        <p:nvSpPr>
          <p:cNvPr id="99331" name="Content Placeholder 2"/>
          <p:cNvSpPr>
            <a:spLocks noGrp="1"/>
          </p:cNvSpPr>
          <p:nvPr>
            <p:ph idx="1"/>
          </p:nvPr>
        </p:nvSpPr>
        <p:spPr>
          <a:xfrm>
            <a:off x="152400" y="1524000"/>
            <a:ext cx="8839200" cy="4876800"/>
          </a:xfrm>
        </p:spPr>
        <p:txBody>
          <a:bodyPr>
            <a:normAutofit lnSpcReduction="10000"/>
          </a:bodyPr>
          <a:lstStyle/>
          <a:p>
            <a:pPr algn="just"/>
            <a:r>
              <a:rPr lang="en-US" sz="2800" b="1" dirty="0" smtClean="0">
                <a:solidFill>
                  <a:srgbClr val="0000FF"/>
                </a:solidFill>
              </a:rPr>
              <a:t>I have been trying to point out that in our lives chance may have an astonishing influence and,</a:t>
            </a:r>
          </a:p>
          <a:p>
            <a:pPr algn="just"/>
            <a:r>
              <a:rPr lang="en-US" sz="2800" b="1" dirty="0" smtClean="0">
                <a:solidFill>
                  <a:srgbClr val="0000FF"/>
                </a:solidFill>
              </a:rPr>
              <a:t> if I may offer advice to the young laboratory worker, it would be this—never neglect an extraordinary appearance or happening.</a:t>
            </a:r>
          </a:p>
          <a:p>
            <a:pPr algn="just"/>
            <a:r>
              <a:rPr lang="en-US" sz="2800" b="1" dirty="0" smtClean="0">
                <a:solidFill>
                  <a:srgbClr val="0000FF"/>
                </a:solidFill>
              </a:rPr>
              <a:t> It may be—usually is, in fact—a false alarm that leads to nothing,</a:t>
            </a:r>
          </a:p>
          <a:p>
            <a:pPr algn="just"/>
            <a:r>
              <a:rPr lang="en-US" sz="2800" b="1" dirty="0" smtClean="0">
                <a:solidFill>
                  <a:srgbClr val="0000FF"/>
                </a:solidFill>
              </a:rPr>
              <a:t> but may on the other hand be the clue provided by fate to lead you to some important advance. 		</a:t>
            </a:r>
          </a:p>
          <a:p>
            <a:pPr algn="just">
              <a:buFont typeface="Times New Roman" pitchFamily="18" charset="0"/>
              <a:buNone/>
            </a:pPr>
            <a:r>
              <a:rPr lang="en-US" sz="2800" b="1" dirty="0" smtClean="0"/>
              <a:t>— Sir Alexander Fleming</a:t>
            </a:r>
          </a:p>
          <a:p>
            <a:pPr algn="just"/>
            <a:endParaRPr lang="en-US" sz="2800" b="1" dirty="0" smtClean="0">
              <a:solidFill>
                <a:srgbClr val="3333FF"/>
              </a:solidFill>
            </a:endParaRPr>
          </a:p>
        </p:txBody>
      </p:sp>
      <p:sp>
        <p:nvSpPr>
          <p:cNvPr id="89092"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7410BD-540D-445C-935D-5E9D1D1AAB1C}"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2" dur="500"/>
                                        <p:tgtEl>
                                          <p:spTgt spid="993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1">
                                            <p:txEl>
                                              <p:pRg st="2" end="2"/>
                                            </p:txEl>
                                          </p:spTgt>
                                        </p:tgtEl>
                                        <p:attrNameLst>
                                          <p:attrName>style.visibility</p:attrName>
                                        </p:attrNameLst>
                                      </p:cBhvr>
                                      <p:to>
                                        <p:strVal val="visible"/>
                                      </p:to>
                                    </p:set>
                                    <p:animEffect transition="in" filter="blinds(horizontal)">
                                      <p:cBhvr>
                                        <p:cTn id="17" dur="500"/>
                                        <p:tgtEl>
                                          <p:spTgt spid="993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1">
                                            <p:txEl>
                                              <p:pRg st="3" end="3"/>
                                            </p:txEl>
                                          </p:spTgt>
                                        </p:tgtEl>
                                        <p:attrNameLst>
                                          <p:attrName>style.visibility</p:attrName>
                                        </p:attrNameLst>
                                      </p:cBhvr>
                                      <p:to>
                                        <p:strVal val="visible"/>
                                      </p:to>
                                    </p:set>
                                    <p:animEffect transition="in" filter="blinds(horizontal)">
                                      <p:cBhvr>
                                        <p:cTn id="22" dur="500"/>
                                        <p:tgtEl>
                                          <p:spTgt spid="993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9331">
                                            <p:txEl>
                                              <p:pRg st="4" end="4"/>
                                            </p:txEl>
                                          </p:spTgt>
                                        </p:tgtEl>
                                        <p:attrNameLst>
                                          <p:attrName>style.visibility</p:attrName>
                                        </p:attrNameLst>
                                      </p:cBhvr>
                                      <p:to>
                                        <p:strVal val="visible"/>
                                      </p:to>
                                    </p:set>
                                    <p:animEffect transition="in" filter="blinds(horizontal)">
                                      <p:cBhvr>
                                        <p:cTn id="27" dur="5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0" y="685800"/>
            <a:ext cx="9144000" cy="1066800"/>
          </a:xfrm>
        </p:spPr>
        <p:txBody>
          <a:bodyPr>
            <a:noAutofit/>
          </a:bodyPr>
          <a:lstStyle/>
          <a:p>
            <a:pPr algn="ctr"/>
            <a:r>
              <a:rPr lang="en-US" sz="5400" b="1" dirty="0" smtClean="0"/>
              <a:t>Character 7</a:t>
            </a:r>
          </a:p>
        </p:txBody>
      </p:sp>
      <p:sp>
        <p:nvSpPr>
          <p:cNvPr id="157699" name="Content Placeholder 2"/>
          <p:cNvSpPr>
            <a:spLocks noGrp="1"/>
          </p:cNvSpPr>
          <p:nvPr>
            <p:ph idx="1"/>
          </p:nvPr>
        </p:nvSpPr>
        <p:spPr>
          <a:xfrm>
            <a:off x="0" y="1981200"/>
            <a:ext cx="8991600" cy="4419600"/>
          </a:xfrm>
        </p:spPr>
        <p:txBody>
          <a:bodyPr>
            <a:normAutofit/>
          </a:bodyPr>
          <a:lstStyle/>
          <a:p>
            <a:pPr algn="just"/>
            <a:r>
              <a:rPr lang="en-US" sz="3200" b="1" dirty="0" smtClean="0">
                <a:solidFill>
                  <a:schemeClr val="accent1"/>
                </a:solidFill>
                <a:latin typeface="Times New Roman" pitchFamily="18" charset="0"/>
                <a:cs typeface="Times New Roman" pitchFamily="18" charset="0"/>
              </a:rPr>
              <a:t>Although there is no need to be a statistician, the researcher has to be aware of basic mathematical and statistical principles in order</a:t>
            </a:r>
          </a:p>
          <a:p>
            <a:pPr algn="just"/>
            <a:r>
              <a:rPr lang="en-US" sz="3200" b="1" dirty="0" smtClean="0">
                <a:solidFill>
                  <a:schemeClr val="accent1"/>
                </a:solidFill>
                <a:latin typeface="Times New Roman" pitchFamily="18" charset="0"/>
                <a:cs typeface="Times New Roman" pitchFamily="18" charset="0"/>
              </a:rPr>
              <a:t> to be able to appreciate and interpret results, up to a certain level, </a:t>
            </a:r>
          </a:p>
          <a:p>
            <a:pPr algn="just"/>
            <a:r>
              <a:rPr lang="en-US" sz="3200" b="1" dirty="0" smtClean="0">
                <a:solidFill>
                  <a:schemeClr val="accent1"/>
                </a:solidFill>
                <a:latin typeface="Times New Roman" pitchFamily="18" charset="0"/>
                <a:cs typeface="Times New Roman" pitchFamily="18" charset="0"/>
              </a:rPr>
              <a:t>and to study critically the findings of other research works.      </a:t>
            </a:r>
          </a:p>
        </p:txBody>
      </p:sp>
      <p:sp>
        <p:nvSpPr>
          <p:cNvPr id="90116"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0B65427-5566-44B8-9D7B-AD4C78825D87}"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p:cTn id="7" dur="1000" fill="hold"/>
                                        <p:tgtEl>
                                          <p:spTgt spid="1576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76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76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7699">
                                            <p:txEl>
                                              <p:pRg st="1" end="1"/>
                                            </p:txEl>
                                          </p:spTgt>
                                        </p:tgtEl>
                                        <p:attrNameLst>
                                          <p:attrName>style.visibility</p:attrName>
                                        </p:attrNameLst>
                                      </p:cBhvr>
                                      <p:to>
                                        <p:strVal val="visible"/>
                                      </p:to>
                                    </p:set>
                                    <p:anim calcmode="lin" valueType="num">
                                      <p:cBhvr>
                                        <p:cTn id="14" dur="1000" fill="hold"/>
                                        <p:tgtEl>
                                          <p:spTgt spid="1576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76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76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7699">
                                            <p:txEl>
                                              <p:pRg st="2" end="2"/>
                                            </p:txEl>
                                          </p:spTgt>
                                        </p:tgtEl>
                                        <p:attrNameLst>
                                          <p:attrName>style.visibility</p:attrName>
                                        </p:attrNameLst>
                                      </p:cBhvr>
                                      <p:to>
                                        <p:strVal val="visible"/>
                                      </p:to>
                                    </p:set>
                                    <p:anim calcmode="lin" valueType="num">
                                      <p:cBhvr>
                                        <p:cTn id="21" dur="1000" fill="hold"/>
                                        <p:tgtEl>
                                          <p:spTgt spid="1576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576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6057" t="24118" r="72486" b="24999"/>
          <a:stretch>
            <a:fillRect/>
          </a:stretch>
        </p:blipFill>
        <p:spPr bwMode="auto">
          <a:xfrm>
            <a:off x="1981200" y="457200"/>
            <a:ext cx="47244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Pandora’s box opens now</a:t>
            </a:r>
            <a:endParaRPr lang="en-US" dirty="0"/>
          </a:p>
        </p:txBody>
      </p:sp>
      <p:pic>
        <p:nvPicPr>
          <p:cNvPr id="6" name="Content Placeholder 5" descr="Related image"/>
          <p:cNvPicPr>
            <a:picLocks noGrp="1"/>
          </p:cNvPicPr>
          <p:nvPr>
            <p:ph sz="half" idx="1"/>
          </p:nvPr>
        </p:nvPicPr>
        <p:blipFill>
          <a:blip r:embed="rId2" cstate="print"/>
          <a:stretch>
            <a:fillRect/>
          </a:stretch>
        </p:blipFill>
        <p:spPr bwMode="auto">
          <a:xfrm>
            <a:off x="304800" y="2286000"/>
            <a:ext cx="3810000" cy="2628900"/>
          </a:xfrm>
          <a:prstGeom prst="rect">
            <a:avLst/>
          </a:prstGeom>
          <a:noFill/>
          <a:ln w="9525">
            <a:noFill/>
            <a:miter lim="800000"/>
            <a:headEnd/>
            <a:tailEnd/>
          </a:ln>
        </p:spPr>
      </p:pic>
      <p:sp>
        <p:nvSpPr>
          <p:cNvPr id="7" name="Content Placeholder 6"/>
          <p:cNvSpPr>
            <a:spLocks noGrp="1"/>
          </p:cNvSpPr>
          <p:nvPr>
            <p:ph sz="half" idx="2"/>
          </p:nvPr>
        </p:nvSpPr>
        <p:spPr>
          <a:xfrm>
            <a:off x="4270248" y="1600200"/>
            <a:ext cx="4035552" cy="4572000"/>
          </a:xfrm>
        </p:spPr>
        <p:txBody>
          <a:bodyPr>
            <a:normAutofit/>
          </a:bodyPr>
          <a:lstStyle/>
          <a:p>
            <a:r>
              <a:rPr lang="en-US" dirty="0" smtClean="0"/>
              <a:t>Now it is time to grab it or ?</a:t>
            </a:r>
          </a:p>
          <a:p>
            <a:pPr algn="ctr">
              <a:buNone/>
            </a:pPr>
            <a:r>
              <a:rPr lang="en-US" sz="12000" dirty="0" smtClean="0"/>
              <a:t>!</a:t>
            </a:r>
          </a:p>
          <a:p>
            <a:pPr algn="ctr">
              <a:buNone/>
            </a:pPr>
            <a:r>
              <a:rPr lang="en-US" sz="3200" b="1" dirty="0" smtClean="0"/>
              <a:t>It is now or never</a:t>
            </a:r>
            <a:endParaRPr lang="en-US" sz="32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Parameters in modern research</a:t>
            </a:r>
            <a:endParaRPr lang="en-US" dirty="0"/>
          </a:p>
        </p:txBody>
      </p:sp>
      <p:sp>
        <p:nvSpPr>
          <p:cNvPr id="3" name="Content Placeholder 2"/>
          <p:cNvSpPr>
            <a:spLocks noGrp="1"/>
          </p:cNvSpPr>
          <p:nvPr>
            <p:ph idx="1"/>
          </p:nvPr>
        </p:nvSpPr>
        <p:spPr/>
        <p:txBody>
          <a:bodyPr>
            <a:normAutofit fontScale="70000" lnSpcReduction="20000"/>
          </a:bodyPr>
          <a:lstStyle/>
          <a:p>
            <a:pPr>
              <a:lnSpc>
                <a:spcPct val="120000"/>
              </a:lnSpc>
            </a:pPr>
            <a:r>
              <a:rPr lang="en-US" dirty="0" smtClean="0"/>
              <a:t>1.	Identify the problem</a:t>
            </a:r>
          </a:p>
          <a:p>
            <a:pPr>
              <a:lnSpc>
                <a:spcPct val="120000"/>
              </a:lnSpc>
            </a:pPr>
            <a:r>
              <a:rPr lang="en-US" dirty="0" smtClean="0"/>
              <a:t>2.	Need of the study</a:t>
            </a:r>
          </a:p>
          <a:p>
            <a:pPr>
              <a:lnSpc>
                <a:spcPct val="120000"/>
              </a:lnSpc>
            </a:pPr>
            <a:r>
              <a:rPr lang="en-US" dirty="0" smtClean="0"/>
              <a:t>3.	Enumerate the present status</a:t>
            </a:r>
          </a:p>
          <a:p>
            <a:pPr>
              <a:lnSpc>
                <a:spcPct val="120000"/>
              </a:lnSpc>
            </a:pPr>
            <a:r>
              <a:rPr lang="en-US" dirty="0" smtClean="0"/>
              <a:t>4.	Methodology </a:t>
            </a:r>
          </a:p>
          <a:p>
            <a:pPr>
              <a:lnSpc>
                <a:spcPct val="120000"/>
              </a:lnSpc>
            </a:pPr>
            <a:r>
              <a:rPr lang="en-US" dirty="0" smtClean="0"/>
              <a:t>5.	Data collection</a:t>
            </a:r>
          </a:p>
          <a:p>
            <a:pPr>
              <a:lnSpc>
                <a:spcPct val="120000"/>
              </a:lnSpc>
            </a:pPr>
            <a:r>
              <a:rPr lang="en-US" dirty="0" smtClean="0"/>
              <a:t>6.	Presentation of data</a:t>
            </a:r>
          </a:p>
          <a:p>
            <a:pPr>
              <a:lnSpc>
                <a:spcPct val="120000"/>
              </a:lnSpc>
            </a:pPr>
            <a:r>
              <a:rPr lang="en-US" dirty="0" smtClean="0"/>
              <a:t>7.	Analysis of data</a:t>
            </a:r>
          </a:p>
          <a:p>
            <a:pPr>
              <a:lnSpc>
                <a:spcPct val="120000"/>
              </a:lnSpc>
            </a:pPr>
            <a:r>
              <a:rPr lang="en-US" dirty="0" smtClean="0"/>
              <a:t>8.	Results</a:t>
            </a:r>
          </a:p>
          <a:p>
            <a:pPr>
              <a:lnSpc>
                <a:spcPct val="120000"/>
              </a:lnSpc>
            </a:pPr>
            <a:r>
              <a:rPr lang="en-US" dirty="0" smtClean="0"/>
              <a:t>9.	Discussion</a:t>
            </a:r>
          </a:p>
          <a:p>
            <a:pPr>
              <a:lnSpc>
                <a:spcPct val="120000"/>
              </a:lnSpc>
            </a:pPr>
            <a:r>
              <a:rPr lang="en-US" dirty="0" smtClean="0"/>
              <a:t>10.	Summary</a:t>
            </a:r>
          </a:p>
          <a:p>
            <a:pPr>
              <a:lnSpc>
                <a:spcPct val="120000"/>
              </a:lnSpc>
            </a:pPr>
            <a:r>
              <a:rPr lang="en-US" dirty="0" smtClean="0"/>
              <a:t>11.	Conclusion</a:t>
            </a:r>
          </a:p>
          <a:p>
            <a:pPr>
              <a:lnSpc>
                <a:spcPct val="120000"/>
              </a:lnSpc>
            </a:pPr>
            <a:r>
              <a:rPr lang="en-US" dirty="0" smtClean="0"/>
              <a:t>12.	Abstract</a:t>
            </a:r>
          </a:p>
          <a:p>
            <a:pPr>
              <a:lnSpc>
                <a:spcPct val="120000"/>
              </a:lnSpc>
            </a:pPr>
            <a:r>
              <a:rPr lang="en-US" dirty="0" smtClean="0"/>
              <a:t>13.	Reference/Acknowledgement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533400" y="304800"/>
            <a:ext cx="3657600" cy="932688"/>
          </a:xfrm>
        </p:spPr>
        <p:txBody>
          <a:bodyPr/>
          <a:lstStyle/>
          <a:p>
            <a:r>
              <a:rPr lang="en-US" dirty="0" smtClean="0"/>
              <a:t>Ayurveda</a:t>
            </a:r>
          </a:p>
          <a:p>
            <a:endParaRPr lang="en-US" dirty="0"/>
          </a:p>
        </p:txBody>
      </p:sp>
      <p:sp>
        <p:nvSpPr>
          <p:cNvPr id="9" name="Text Placeholder 8"/>
          <p:cNvSpPr>
            <a:spLocks noGrp="1"/>
          </p:cNvSpPr>
          <p:nvPr>
            <p:ph type="body" sz="half" idx="3"/>
          </p:nvPr>
        </p:nvSpPr>
        <p:spPr>
          <a:xfrm>
            <a:off x="4343400" y="304800"/>
            <a:ext cx="3657600" cy="914400"/>
          </a:xfrm>
        </p:spPr>
        <p:txBody>
          <a:bodyPr/>
          <a:lstStyle/>
          <a:p>
            <a:r>
              <a:rPr lang="en-US" dirty="0" smtClean="0"/>
              <a:t>Modern Research methodology</a:t>
            </a:r>
          </a:p>
          <a:p>
            <a:endParaRPr lang="en-US" dirty="0"/>
          </a:p>
        </p:txBody>
      </p:sp>
      <p:sp>
        <p:nvSpPr>
          <p:cNvPr id="5" name="Content Placeholder 4"/>
          <p:cNvSpPr>
            <a:spLocks noGrp="1"/>
          </p:cNvSpPr>
          <p:nvPr>
            <p:ph sz="quarter" idx="2"/>
          </p:nvPr>
        </p:nvSpPr>
        <p:spPr>
          <a:xfrm>
            <a:off x="457200" y="1600200"/>
            <a:ext cx="3657600" cy="4648200"/>
          </a:xfrm>
          <a:solidFill>
            <a:srgbClr val="00B050"/>
          </a:solidFill>
        </p:spPr>
        <p:txBody>
          <a:bodyPr>
            <a:normAutofit fontScale="70000" lnSpcReduction="20000"/>
          </a:bodyPr>
          <a:lstStyle/>
          <a:p>
            <a:pPr>
              <a:lnSpc>
                <a:spcPct val="120000"/>
              </a:lnSpc>
            </a:pPr>
            <a:r>
              <a:rPr lang="en-US" dirty="0" smtClean="0"/>
              <a:t>1. 	Identify the problem</a:t>
            </a:r>
          </a:p>
          <a:p>
            <a:pPr>
              <a:lnSpc>
                <a:spcPct val="120000"/>
              </a:lnSpc>
            </a:pPr>
            <a:r>
              <a:rPr lang="en-US" dirty="0" smtClean="0"/>
              <a:t>2.	Need of the study</a:t>
            </a:r>
          </a:p>
          <a:p>
            <a:pPr>
              <a:lnSpc>
                <a:spcPct val="120000"/>
              </a:lnSpc>
            </a:pPr>
            <a:r>
              <a:rPr lang="en-US" dirty="0" smtClean="0"/>
              <a:t>3.	Enumerate the present 	status</a:t>
            </a:r>
          </a:p>
          <a:p>
            <a:pPr>
              <a:lnSpc>
                <a:spcPct val="120000"/>
              </a:lnSpc>
            </a:pPr>
            <a:r>
              <a:rPr lang="en-US" dirty="0" smtClean="0"/>
              <a:t>4.	Methodology </a:t>
            </a:r>
          </a:p>
          <a:p>
            <a:pPr>
              <a:lnSpc>
                <a:spcPct val="120000"/>
              </a:lnSpc>
            </a:pPr>
            <a:r>
              <a:rPr lang="en-US" dirty="0" smtClean="0"/>
              <a:t>5.	Data collection</a:t>
            </a:r>
          </a:p>
          <a:p>
            <a:pPr>
              <a:lnSpc>
                <a:spcPct val="120000"/>
              </a:lnSpc>
            </a:pPr>
            <a:r>
              <a:rPr lang="en-US" dirty="0" smtClean="0"/>
              <a:t>6.	Presentation of data</a:t>
            </a:r>
          </a:p>
          <a:p>
            <a:pPr>
              <a:lnSpc>
                <a:spcPct val="120000"/>
              </a:lnSpc>
            </a:pPr>
            <a:r>
              <a:rPr lang="en-US" dirty="0" smtClean="0"/>
              <a:t>7.	Analysis of data</a:t>
            </a:r>
          </a:p>
          <a:p>
            <a:pPr>
              <a:lnSpc>
                <a:spcPct val="120000"/>
              </a:lnSpc>
            </a:pPr>
            <a:r>
              <a:rPr lang="en-US" dirty="0" smtClean="0"/>
              <a:t>8.	Results</a:t>
            </a:r>
          </a:p>
          <a:p>
            <a:pPr>
              <a:lnSpc>
                <a:spcPct val="120000"/>
              </a:lnSpc>
            </a:pPr>
            <a:r>
              <a:rPr lang="en-US" dirty="0" smtClean="0"/>
              <a:t>9.	Discussion</a:t>
            </a:r>
          </a:p>
          <a:p>
            <a:pPr>
              <a:lnSpc>
                <a:spcPct val="120000"/>
              </a:lnSpc>
            </a:pPr>
            <a:r>
              <a:rPr lang="en-US" dirty="0" smtClean="0"/>
              <a:t>10.	Summary</a:t>
            </a:r>
          </a:p>
          <a:p>
            <a:pPr>
              <a:lnSpc>
                <a:spcPct val="120000"/>
              </a:lnSpc>
            </a:pPr>
            <a:r>
              <a:rPr lang="en-US" dirty="0" smtClean="0"/>
              <a:t>11.	Conclusion</a:t>
            </a:r>
          </a:p>
          <a:p>
            <a:pPr>
              <a:lnSpc>
                <a:spcPct val="120000"/>
              </a:lnSpc>
            </a:pPr>
            <a:r>
              <a:rPr lang="en-US" dirty="0" smtClean="0"/>
              <a:t>12.	Abstract</a:t>
            </a:r>
          </a:p>
          <a:p>
            <a:pPr>
              <a:lnSpc>
                <a:spcPct val="120000"/>
              </a:lnSpc>
            </a:pPr>
            <a:r>
              <a:rPr lang="en-US" dirty="0" smtClean="0"/>
              <a:t>13.	Reference/Acknowledgement</a:t>
            </a:r>
          </a:p>
          <a:p>
            <a:endParaRPr lang="en-US" dirty="0"/>
          </a:p>
        </p:txBody>
      </p:sp>
      <p:sp>
        <p:nvSpPr>
          <p:cNvPr id="6" name="Content Placeholder 5"/>
          <p:cNvSpPr>
            <a:spLocks noGrp="1"/>
          </p:cNvSpPr>
          <p:nvPr>
            <p:ph sz="quarter" idx="4"/>
          </p:nvPr>
        </p:nvSpPr>
        <p:spPr>
          <a:xfrm>
            <a:off x="4371975" y="1600200"/>
            <a:ext cx="3657600" cy="4648200"/>
          </a:xfrm>
          <a:solidFill>
            <a:srgbClr val="00B0F0"/>
          </a:solidFill>
        </p:spPr>
        <p:txBody>
          <a:bodyPr>
            <a:normAutofit fontScale="70000" lnSpcReduction="20000"/>
          </a:bodyPr>
          <a:lstStyle/>
          <a:p>
            <a:pPr>
              <a:lnSpc>
                <a:spcPct val="120000"/>
              </a:lnSpc>
              <a:buFont typeface="Courier New" pitchFamily="49" charset="0"/>
              <a:buChar char="o"/>
            </a:pPr>
            <a:r>
              <a:rPr lang="en-US" dirty="0" smtClean="0"/>
              <a:t>1.	Identify the problem</a:t>
            </a:r>
          </a:p>
          <a:p>
            <a:pPr>
              <a:lnSpc>
                <a:spcPct val="120000"/>
              </a:lnSpc>
            </a:pPr>
            <a:r>
              <a:rPr lang="en-US" dirty="0" smtClean="0"/>
              <a:t>2.	Need of the study</a:t>
            </a:r>
          </a:p>
          <a:p>
            <a:pPr>
              <a:lnSpc>
                <a:spcPct val="120000"/>
              </a:lnSpc>
            </a:pPr>
            <a:r>
              <a:rPr lang="en-US" dirty="0" smtClean="0"/>
              <a:t>3.	Enumerate the present 	status</a:t>
            </a:r>
          </a:p>
          <a:p>
            <a:pPr>
              <a:lnSpc>
                <a:spcPct val="120000"/>
              </a:lnSpc>
            </a:pPr>
            <a:r>
              <a:rPr lang="en-US" dirty="0" smtClean="0"/>
              <a:t>4.	Methodology </a:t>
            </a:r>
          </a:p>
          <a:p>
            <a:pPr>
              <a:lnSpc>
                <a:spcPct val="120000"/>
              </a:lnSpc>
            </a:pPr>
            <a:r>
              <a:rPr lang="en-US" dirty="0" smtClean="0"/>
              <a:t>5.	Data collection</a:t>
            </a:r>
          </a:p>
          <a:p>
            <a:pPr>
              <a:lnSpc>
                <a:spcPct val="120000"/>
              </a:lnSpc>
            </a:pPr>
            <a:r>
              <a:rPr lang="en-US" dirty="0" smtClean="0"/>
              <a:t>6.	Presentation of data</a:t>
            </a:r>
          </a:p>
          <a:p>
            <a:pPr>
              <a:lnSpc>
                <a:spcPct val="120000"/>
              </a:lnSpc>
            </a:pPr>
            <a:r>
              <a:rPr lang="en-US" dirty="0" smtClean="0"/>
              <a:t>7.	Analysis of data</a:t>
            </a:r>
          </a:p>
          <a:p>
            <a:pPr>
              <a:lnSpc>
                <a:spcPct val="120000"/>
              </a:lnSpc>
            </a:pPr>
            <a:r>
              <a:rPr lang="en-US" dirty="0" smtClean="0"/>
              <a:t>8.	Results</a:t>
            </a:r>
          </a:p>
          <a:p>
            <a:pPr>
              <a:lnSpc>
                <a:spcPct val="120000"/>
              </a:lnSpc>
            </a:pPr>
            <a:r>
              <a:rPr lang="en-US" dirty="0" smtClean="0"/>
              <a:t>9.	Discussion</a:t>
            </a:r>
          </a:p>
          <a:p>
            <a:pPr>
              <a:lnSpc>
                <a:spcPct val="120000"/>
              </a:lnSpc>
            </a:pPr>
            <a:r>
              <a:rPr lang="en-US" dirty="0" smtClean="0"/>
              <a:t>10.	Summary</a:t>
            </a:r>
          </a:p>
          <a:p>
            <a:pPr>
              <a:lnSpc>
                <a:spcPct val="120000"/>
              </a:lnSpc>
            </a:pPr>
            <a:r>
              <a:rPr lang="en-US" dirty="0" smtClean="0"/>
              <a:t>11.	Conclusion</a:t>
            </a:r>
          </a:p>
          <a:p>
            <a:pPr>
              <a:lnSpc>
                <a:spcPct val="120000"/>
              </a:lnSpc>
            </a:pPr>
            <a:r>
              <a:rPr lang="en-US" dirty="0" smtClean="0"/>
              <a:t>12.	Abstract</a:t>
            </a:r>
          </a:p>
          <a:p>
            <a:pPr>
              <a:lnSpc>
                <a:spcPct val="120000"/>
              </a:lnSpc>
            </a:pPr>
            <a:r>
              <a:rPr lang="en-US" dirty="0" smtClean="0"/>
              <a:t>13.	Reference/Acknowledgement</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609600"/>
          </a:xfrm>
        </p:spPr>
        <p:txBody>
          <a:bodyPr>
            <a:noAutofit/>
          </a:bodyPr>
          <a:lstStyle/>
          <a:p>
            <a:r>
              <a:rPr lang="en-US" sz="3600" dirty="0" smtClean="0">
                <a:solidFill>
                  <a:schemeClr val="accent1"/>
                </a:solidFill>
              </a:rPr>
              <a:t>Concept of Rasa </a:t>
            </a:r>
            <a:r>
              <a:rPr lang="en-US" sz="3600" dirty="0" err="1" smtClean="0">
                <a:solidFill>
                  <a:schemeClr val="accent1"/>
                </a:solidFill>
              </a:rPr>
              <a:t>Vada</a:t>
            </a:r>
            <a:r>
              <a:rPr lang="en-US" sz="3600" dirty="0" smtClean="0">
                <a:solidFill>
                  <a:schemeClr val="accent1"/>
                </a:solidFill>
              </a:rPr>
              <a:t> in Ayurveda</a:t>
            </a:r>
            <a:endParaRPr lang="en-US" sz="3600" dirty="0">
              <a:solidFill>
                <a:schemeClr val="accent1"/>
              </a:solidFill>
            </a:endParaRPr>
          </a:p>
        </p:txBody>
      </p:sp>
      <p:sp>
        <p:nvSpPr>
          <p:cNvPr id="8" name="Content Placeholder 7"/>
          <p:cNvSpPr>
            <a:spLocks noGrp="1"/>
          </p:cNvSpPr>
          <p:nvPr>
            <p:ph sz="half" idx="1"/>
          </p:nvPr>
        </p:nvSpPr>
        <p:spPr>
          <a:xfrm>
            <a:off x="457200" y="990600"/>
            <a:ext cx="3657600" cy="5638800"/>
          </a:xfrm>
          <a:solidFill>
            <a:schemeClr val="bg2">
              <a:lumMod val="75000"/>
            </a:schemeClr>
          </a:solidFill>
        </p:spPr>
        <p:txBody>
          <a:bodyPr>
            <a:normAutofit fontScale="55000" lnSpcReduction="20000"/>
          </a:bodyPr>
          <a:lstStyle/>
          <a:p>
            <a:pPr>
              <a:lnSpc>
                <a:spcPct val="170000"/>
              </a:lnSpc>
            </a:pPr>
            <a:r>
              <a:rPr lang="en-US" dirty="0" smtClean="0"/>
              <a:t>1.	Identify the problem</a:t>
            </a:r>
          </a:p>
          <a:p>
            <a:pPr>
              <a:lnSpc>
                <a:spcPct val="170000"/>
              </a:lnSpc>
            </a:pPr>
            <a:r>
              <a:rPr lang="en-US" dirty="0" smtClean="0"/>
              <a:t>2.	Need of the study</a:t>
            </a:r>
          </a:p>
          <a:p>
            <a:pPr>
              <a:lnSpc>
                <a:spcPct val="170000"/>
              </a:lnSpc>
            </a:pPr>
            <a:r>
              <a:rPr lang="en-US" dirty="0" smtClean="0"/>
              <a:t>3.	Enumerate the present 	status</a:t>
            </a:r>
          </a:p>
          <a:p>
            <a:pPr>
              <a:lnSpc>
                <a:spcPct val="170000"/>
              </a:lnSpc>
            </a:pPr>
            <a:r>
              <a:rPr lang="en-US" dirty="0" smtClean="0"/>
              <a:t>4.	Methodology </a:t>
            </a:r>
          </a:p>
          <a:p>
            <a:pPr>
              <a:lnSpc>
                <a:spcPct val="170000"/>
              </a:lnSpc>
            </a:pPr>
            <a:r>
              <a:rPr lang="en-US" dirty="0" smtClean="0"/>
              <a:t>5.	Data collection</a:t>
            </a:r>
          </a:p>
          <a:p>
            <a:pPr>
              <a:lnSpc>
                <a:spcPct val="170000"/>
              </a:lnSpc>
            </a:pPr>
            <a:r>
              <a:rPr lang="en-US" dirty="0" smtClean="0"/>
              <a:t>6.	Presentation of data</a:t>
            </a:r>
          </a:p>
          <a:p>
            <a:pPr>
              <a:lnSpc>
                <a:spcPct val="170000"/>
              </a:lnSpc>
            </a:pPr>
            <a:r>
              <a:rPr lang="en-US" dirty="0" smtClean="0"/>
              <a:t>7.	Analysis of data</a:t>
            </a:r>
          </a:p>
          <a:p>
            <a:pPr>
              <a:lnSpc>
                <a:spcPct val="170000"/>
              </a:lnSpc>
            </a:pPr>
            <a:r>
              <a:rPr lang="en-US" dirty="0" smtClean="0"/>
              <a:t>8.	Results</a:t>
            </a:r>
          </a:p>
          <a:p>
            <a:pPr>
              <a:lnSpc>
                <a:spcPct val="170000"/>
              </a:lnSpc>
            </a:pPr>
            <a:r>
              <a:rPr lang="en-US" dirty="0" smtClean="0"/>
              <a:t>9.	Discussion</a:t>
            </a:r>
          </a:p>
          <a:p>
            <a:pPr>
              <a:lnSpc>
                <a:spcPct val="170000"/>
              </a:lnSpc>
            </a:pPr>
            <a:r>
              <a:rPr lang="en-US" dirty="0" smtClean="0"/>
              <a:t>10.	Summary</a:t>
            </a:r>
          </a:p>
          <a:p>
            <a:pPr>
              <a:lnSpc>
                <a:spcPct val="170000"/>
              </a:lnSpc>
            </a:pPr>
            <a:r>
              <a:rPr lang="en-US" dirty="0" smtClean="0"/>
              <a:t>11.	Conclusion</a:t>
            </a:r>
          </a:p>
          <a:p>
            <a:pPr>
              <a:lnSpc>
                <a:spcPct val="170000"/>
              </a:lnSpc>
            </a:pPr>
            <a:r>
              <a:rPr lang="en-US" dirty="0" smtClean="0"/>
              <a:t>12.	Abstract</a:t>
            </a:r>
          </a:p>
          <a:p>
            <a:pPr>
              <a:lnSpc>
                <a:spcPct val="170000"/>
              </a:lnSpc>
            </a:pPr>
            <a:r>
              <a:rPr lang="en-US" dirty="0" smtClean="0"/>
              <a:t>13.	Reference/Acknowledgement</a:t>
            </a:r>
          </a:p>
          <a:p>
            <a:endParaRPr lang="en-US" dirty="0"/>
          </a:p>
        </p:txBody>
      </p:sp>
      <p:sp>
        <p:nvSpPr>
          <p:cNvPr id="9" name="Content Placeholder 8"/>
          <p:cNvSpPr>
            <a:spLocks noGrp="1"/>
          </p:cNvSpPr>
          <p:nvPr>
            <p:ph sz="half" idx="2"/>
          </p:nvPr>
        </p:nvSpPr>
        <p:spPr>
          <a:xfrm>
            <a:off x="4270248" y="990600"/>
            <a:ext cx="4035552" cy="5638800"/>
          </a:xfrm>
          <a:solidFill>
            <a:schemeClr val="accent3">
              <a:lumMod val="40000"/>
              <a:lumOff val="60000"/>
            </a:schemeClr>
          </a:solidFill>
        </p:spPr>
        <p:txBody>
          <a:bodyPr>
            <a:normAutofit fontScale="55000" lnSpcReduction="20000"/>
          </a:bodyPr>
          <a:lstStyle/>
          <a:p>
            <a:r>
              <a:rPr lang="en-US" dirty="0" smtClean="0"/>
              <a:t>1.	</a:t>
            </a:r>
            <a:r>
              <a:rPr lang="en-US" sz="2500" dirty="0" smtClean="0"/>
              <a:t>Classification of rasa</a:t>
            </a:r>
          </a:p>
          <a:p>
            <a:r>
              <a:rPr lang="en-US" sz="2500" dirty="0" smtClean="0"/>
              <a:t>2.	Identify the different 	stakeholders 	of  </a:t>
            </a:r>
            <a:r>
              <a:rPr lang="en-US" sz="2500" dirty="0" err="1" smtClean="0"/>
              <a:t>Darshanas</a:t>
            </a:r>
            <a:endParaRPr lang="en-US" sz="2500" dirty="0" smtClean="0"/>
          </a:p>
          <a:p>
            <a:r>
              <a:rPr lang="en-US" sz="2500" dirty="0" smtClean="0"/>
              <a:t>3.	Different scholars assembled 	in 	one point to discuss about 	rasa</a:t>
            </a:r>
          </a:p>
          <a:p>
            <a:r>
              <a:rPr lang="en-US" sz="2500" dirty="0" smtClean="0"/>
              <a:t>4.	 Invitation to scholars based 	on different school of 	thought 	and different zones 	of India, a 	randomly selected 	non biased 	approach.</a:t>
            </a:r>
          </a:p>
          <a:p>
            <a:r>
              <a:rPr lang="en-US" sz="2500" dirty="0" smtClean="0"/>
              <a:t>5.	Different scholars asked to 	present 	their views and data 	thus collected.</a:t>
            </a:r>
          </a:p>
          <a:p>
            <a:r>
              <a:rPr lang="en-US" sz="2500" dirty="0" smtClean="0"/>
              <a:t>6.	Data presented in a seminar</a:t>
            </a:r>
          </a:p>
          <a:p>
            <a:r>
              <a:rPr lang="en-US" sz="2500" dirty="0" smtClean="0"/>
              <a:t>7.	Analysis of data done by 	</a:t>
            </a:r>
            <a:r>
              <a:rPr lang="en-US" sz="2500" dirty="0" err="1" smtClean="0"/>
              <a:t>Atreya</a:t>
            </a:r>
            <a:endParaRPr lang="en-US" sz="2500" dirty="0" smtClean="0"/>
          </a:p>
          <a:p>
            <a:r>
              <a:rPr lang="en-US" sz="2500" dirty="0" smtClean="0"/>
              <a:t>8.	Results announced by 	</a:t>
            </a:r>
            <a:r>
              <a:rPr lang="en-US" sz="2500" dirty="0" err="1" smtClean="0"/>
              <a:t>Atreya</a:t>
            </a:r>
            <a:r>
              <a:rPr lang="en-US" sz="2500" dirty="0" smtClean="0"/>
              <a:t> by 	inclusive &amp; 	exclusive method.</a:t>
            </a:r>
          </a:p>
          <a:p>
            <a:r>
              <a:rPr lang="en-US" sz="2500" dirty="0" smtClean="0"/>
              <a:t>9.	Discussions were noted down </a:t>
            </a:r>
          </a:p>
          <a:p>
            <a:r>
              <a:rPr lang="en-US" sz="2500" dirty="0" smtClean="0"/>
              <a:t>10. 	</a:t>
            </a:r>
            <a:r>
              <a:rPr lang="en-US" sz="2500" dirty="0" err="1" smtClean="0"/>
              <a:t>Atreya</a:t>
            </a:r>
            <a:r>
              <a:rPr lang="en-US" sz="2500" dirty="0" smtClean="0"/>
              <a:t> Summarized the whole 	proceedings.</a:t>
            </a:r>
          </a:p>
          <a:p>
            <a:r>
              <a:rPr lang="en-US" sz="2500" dirty="0" smtClean="0"/>
              <a:t>11. 	</a:t>
            </a:r>
            <a:r>
              <a:rPr lang="en-US" sz="2500" dirty="0" err="1" smtClean="0"/>
              <a:t>Shadrasa</a:t>
            </a:r>
            <a:r>
              <a:rPr lang="en-US" sz="2500" dirty="0" smtClean="0"/>
              <a:t> </a:t>
            </a:r>
            <a:r>
              <a:rPr lang="en-US" sz="2500" dirty="0" err="1" smtClean="0"/>
              <a:t>siddanta</a:t>
            </a:r>
            <a:endParaRPr lang="en-US" sz="2500" dirty="0" smtClean="0"/>
          </a:p>
          <a:p>
            <a:r>
              <a:rPr lang="en-US" sz="2500" dirty="0" smtClean="0"/>
              <a:t>12. 	</a:t>
            </a:r>
            <a:r>
              <a:rPr lang="en-US" sz="2500" dirty="0" err="1" smtClean="0"/>
              <a:t>Shadrasa</a:t>
            </a:r>
            <a:endParaRPr lang="en-US" sz="2500"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research</a:t>
            </a:r>
            <a:endParaRPr lang="en-US" dirty="0"/>
          </a:p>
        </p:txBody>
      </p:sp>
      <p:graphicFrame>
        <p:nvGraphicFramePr>
          <p:cNvPr id="4" name="Content Placeholder 3"/>
          <p:cNvGraphicFramePr>
            <a:graphicFrameLocks noGrp="1"/>
          </p:cNvGraphicFramePr>
          <p:nvPr>
            <p:ph sz="half" idx="1"/>
          </p:nvPr>
        </p:nvGraphicFramePr>
        <p:xfrm>
          <a:off x="609600" y="2057400"/>
          <a:ext cx="7543800" cy="1676400"/>
        </p:xfrm>
        <a:graphic>
          <a:graphicData uri="http://schemas.openxmlformats.org/drawingml/2006/table">
            <a:tbl>
              <a:tblPr firstRow="1" bandRow="1">
                <a:tableStyleId>{5C22544A-7EE6-4342-B048-85BDC9FD1C3A}</a:tableStyleId>
              </a:tblPr>
              <a:tblGrid>
                <a:gridCol w="3435790"/>
                <a:gridCol w="4108010"/>
              </a:tblGrid>
              <a:tr h="661737">
                <a:tc>
                  <a:txBody>
                    <a:bodyPr/>
                    <a:lstStyle/>
                    <a:p>
                      <a:pPr algn="ctr"/>
                      <a:r>
                        <a:rPr lang="en-US" b="1" dirty="0" smtClean="0"/>
                        <a:t>D</a:t>
                      </a:r>
                      <a:r>
                        <a:rPr lang="en-US" b="1" baseline="0" dirty="0" smtClean="0"/>
                        <a:t> + T+</a:t>
                      </a:r>
                      <a:endParaRPr lang="en-US" b="1" dirty="0"/>
                    </a:p>
                  </a:txBody>
                  <a:tcPr marL="44787" marR="44787"/>
                </a:tc>
                <a:tc>
                  <a:txBody>
                    <a:bodyPr/>
                    <a:lstStyle/>
                    <a:p>
                      <a:pPr algn="ctr"/>
                      <a:r>
                        <a:rPr lang="en-US" b="1" dirty="0" smtClean="0"/>
                        <a:t>D- T-</a:t>
                      </a:r>
                      <a:endParaRPr lang="en-US" b="1" dirty="0"/>
                    </a:p>
                  </a:txBody>
                  <a:tcPr marL="44787" marR="44787"/>
                </a:tc>
              </a:tr>
              <a:tr h="1014663">
                <a:tc>
                  <a:txBody>
                    <a:bodyPr/>
                    <a:lstStyle/>
                    <a:p>
                      <a:pPr algn="ctr"/>
                      <a:r>
                        <a:rPr lang="en-US" b="1" dirty="0" smtClean="0"/>
                        <a:t>D+T –</a:t>
                      </a:r>
                    </a:p>
                    <a:p>
                      <a:pPr algn="ctr"/>
                      <a:endParaRPr lang="en-US" b="1" dirty="0" smtClean="0"/>
                    </a:p>
                    <a:p>
                      <a:pPr algn="ctr"/>
                      <a:endParaRPr lang="en-US" b="1" dirty="0"/>
                    </a:p>
                  </a:txBody>
                  <a:tcPr marL="44787" marR="44787"/>
                </a:tc>
                <a:tc>
                  <a:txBody>
                    <a:bodyPr/>
                    <a:lstStyle/>
                    <a:p>
                      <a:pPr algn="ctr"/>
                      <a:r>
                        <a:rPr lang="en-US" b="1" dirty="0" smtClean="0"/>
                        <a:t>D-T+</a:t>
                      </a:r>
                      <a:endParaRPr lang="en-US" b="1" dirty="0"/>
                    </a:p>
                  </a:txBody>
                  <a:tcPr marL="44787" marR="44787"/>
                </a:tc>
              </a:tr>
            </a:tbl>
          </a:graphicData>
        </a:graphic>
      </p:graphicFrame>
      <p:sp>
        <p:nvSpPr>
          <p:cNvPr id="5" name="Content Placeholder 4"/>
          <p:cNvSpPr>
            <a:spLocks noGrp="1"/>
          </p:cNvSpPr>
          <p:nvPr>
            <p:ph sz="half" idx="2"/>
          </p:nvPr>
        </p:nvSpPr>
        <p:spPr>
          <a:xfrm>
            <a:off x="609600" y="4495800"/>
            <a:ext cx="7391400" cy="1524000"/>
          </a:xfrm>
        </p:spPr>
        <p:txBody>
          <a:bodyPr/>
          <a:lstStyle/>
          <a:p>
            <a:r>
              <a:rPr lang="en-US" dirty="0" smtClean="0"/>
              <a:t>If ‘D’ is disease and ‘T’ is treatment, </a:t>
            </a:r>
          </a:p>
          <a:p>
            <a:r>
              <a:rPr lang="en-US" dirty="0" smtClean="0"/>
              <a:t>Which is more favorable area for research?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of research</a:t>
            </a:r>
            <a:endParaRPr lang="en-US" dirty="0"/>
          </a:p>
        </p:txBody>
      </p:sp>
      <p:graphicFrame>
        <p:nvGraphicFramePr>
          <p:cNvPr id="4" name="Content Placeholder 3"/>
          <p:cNvGraphicFramePr>
            <a:graphicFrameLocks noGrp="1"/>
          </p:cNvGraphicFramePr>
          <p:nvPr>
            <p:ph sz="quarter" idx="2"/>
          </p:nvPr>
        </p:nvGraphicFramePr>
        <p:xfrm>
          <a:off x="1066800" y="2362200"/>
          <a:ext cx="6553200" cy="3709900"/>
        </p:xfrm>
        <a:graphic>
          <a:graphicData uri="http://schemas.openxmlformats.org/drawingml/2006/table">
            <a:tbl>
              <a:tblPr firstRow="1" bandRow="1">
                <a:tableStyleId>{5C22544A-7EE6-4342-B048-85BDC9FD1C3A}</a:tableStyleId>
              </a:tblPr>
              <a:tblGrid>
                <a:gridCol w="3276600"/>
                <a:gridCol w="3276600"/>
              </a:tblGrid>
              <a:tr h="2022903">
                <a:tc>
                  <a:txBody>
                    <a:bodyPr/>
                    <a:lstStyle/>
                    <a:p>
                      <a:pPr algn="ctr"/>
                      <a:r>
                        <a:rPr lang="en-US" dirty="0" smtClean="0"/>
                        <a:t>D</a:t>
                      </a:r>
                      <a:r>
                        <a:rPr lang="en-US" baseline="0" dirty="0" smtClean="0"/>
                        <a:t> + T+</a:t>
                      </a:r>
                    </a:p>
                    <a:p>
                      <a:pPr algn="ctr"/>
                      <a:r>
                        <a:rPr lang="en-US" b="0" baseline="0" dirty="0" smtClean="0"/>
                        <a:t>Controlled design, comparative design</a:t>
                      </a:r>
                    </a:p>
                    <a:p>
                      <a:pPr algn="ctr"/>
                      <a:r>
                        <a:rPr lang="en-US" b="0" baseline="0" dirty="0" smtClean="0"/>
                        <a:t>Blinding design</a:t>
                      </a:r>
                    </a:p>
                    <a:p>
                      <a:pPr algn="ctr"/>
                      <a:r>
                        <a:rPr lang="en-US" b="0" baseline="0" dirty="0" smtClean="0"/>
                        <a:t>Black box design</a:t>
                      </a:r>
                    </a:p>
                    <a:p>
                      <a:pPr algn="ctr"/>
                      <a:r>
                        <a:rPr lang="en-US" b="0" baseline="0" dirty="0" smtClean="0"/>
                        <a:t>Analytical design</a:t>
                      </a:r>
                      <a:endParaRPr lang="en-US" b="0" dirty="0"/>
                    </a:p>
                  </a:txBody>
                  <a:tcPr marL="21936" marR="21936"/>
                </a:tc>
                <a:tc>
                  <a:txBody>
                    <a:bodyPr/>
                    <a:lstStyle/>
                    <a:p>
                      <a:pPr algn="ctr"/>
                      <a:r>
                        <a:rPr lang="en-US" dirty="0" smtClean="0"/>
                        <a:t>D- T-</a:t>
                      </a:r>
                    </a:p>
                    <a:p>
                      <a:pPr algn="ctr"/>
                      <a:r>
                        <a:rPr lang="en-US" b="0" dirty="0" smtClean="0"/>
                        <a:t>Logical Analysis Design</a:t>
                      </a:r>
                    </a:p>
                    <a:p>
                      <a:pPr algn="ctr"/>
                      <a:r>
                        <a:rPr lang="en-US" b="0" dirty="0" smtClean="0"/>
                        <a:t>Innovative designs</a:t>
                      </a:r>
                    </a:p>
                    <a:p>
                      <a:pPr algn="ctr"/>
                      <a:r>
                        <a:rPr lang="en-US" b="0" dirty="0" smtClean="0"/>
                        <a:t>Computer aided designs</a:t>
                      </a:r>
                      <a:endParaRPr lang="en-US" b="0" dirty="0"/>
                    </a:p>
                  </a:txBody>
                  <a:tcPr marL="21936" marR="21936"/>
                </a:tc>
              </a:tr>
              <a:tr h="1686997">
                <a:tc>
                  <a:txBody>
                    <a:bodyPr/>
                    <a:lstStyle/>
                    <a:p>
                      <a:pPr algn="ctr"/>
                      <a:r>
                        <a:rPr lang="en-US" b="1" dirty="0" smtClean="0"/>
                        <a:t>D+T –</a:t>
                      </a:r>
                    </a:p>
                    <a:p>
                      <a:pPr algn="ctr"/>
                      <a:r>
                        <a:rPr lang="en-US" dirty="0" smtClean="0"/>
                        <a:t>New</a:t>
                      </a:r>
                      <a:r>
                        <a:rPr lang="en-US" baseline="0" dirty="0" smtClean="0"/>
                        <a:t> drug research area</a:t>
                      </a:r>
                      <a:endParaRPr lang="en-US" dirty="0" smtClean="0"/>
                    </a:p>
                  </a:txBody>
                  <a:tcPr marL="21936" marR="21936"/>
                </a:tc>
                <a:tc>
                  <a:txBody>
                    <a:bodyPr/>
                    <a:lstStyle/>
                    <a:p>
                      <a:pPr algn="ctr"/>
                      <a:r>
                        <a:rPr lang="en-US" b="1" dirty="0" smtClean="0"/>
                        <a:t>D-T+</a:t>
                      </a:r>
                    </a:p>
                    <a:p>
                      <a:pPr algn="ctr"/>
                      <a:r>
                        <a:rPr lang="en-US" dirty="0" smtClean="0"/>
                        <a:t>Area of literary research</a:t>
                      </a:r>
                      <a:endParaRPr lang="en-US" dirty="0"/>
                    </a:p>
                  </a:txBody>
                  <a:tcPr marL="21936" marR="21936"/>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Bird’s eye view of research</a:t>
            </a:r>
            <a:endParaRPr lang="en-US" dirty="0"/>
          </a:p>
        </p:txBody>
      </p:sp>
      <p:sp>
        <p:nvSpPr>
          <p:cNvPr id="8" name="Content Placeholder 7"/>
          <p:cNvSpPr>
            <a:spLocks noGrp="1"/>
          </p:cNvSpPr>
          <p:nvPr>
            <p:ph idx="1"/>
          </p:nvPr>
        </p:nvSpPr>
        <p:spPr/>
        <p:txBody>
          <a:bodyPr>
            <a:normAutofit fontScale="55000" lnSpcReduction="20000"/>
          </a:bodyPr>
          <a:lstStyle/>
          <a:p>
            <a:pPr algn="just"/>
            <a:r>
              <a:rPr lang="en-US" dirty="0" smtClean="0"/>
              <a:t>If you answer these 8 questions the whole research concept is completed.</a:t>
            </a:r>
          </a:p>
          <a:p>
            <a:pPr lvl="1" algn="just">
              <a:lnSpc>
                <a:spcPct val="170000"/>
              </a:lnSpc>
            </a:pPr>
            <a:r>
              <a:rPr lang="en-US" dirty="0" smtClean="0"/>
              <a:t>1.	What is the research about?- Introduction</a:t>
            </a:r>
          </a:p>
          <a:p>
            <a:pPr lvl="1" algn="just">
              <a:lnSpc>
                <a:spcPct val="170000"/>
              </a:lnSpc>
            </a:pPr>
            <a:r>
              <a:rPr lang="en-US" dirty="0" smtClean="0"/>
              <a:t>2. 	What is already known in this area? – Literary Review</a:t>
            </a:r>
          </a:p>
          <a:p>
            <a:pPr lvl="1" algn="just">
              <a:lnSpc>
                <a:spcPct val="170000"/>
              </a:lnSpc>
            </a:pPr>
            <a:r>
              <a:rPr lang="en-US" dirty="0" smtClean="0"/>
              <a:t>3.	 What do I expect to find? – Research question</a:t>
            </a:r>
          </a:p>
          <a:p>
            <a:pPr lvl="1" algn="just">
              <a:lnSpc>
                <a:spcPct val="170000"/>
              </a:lnSpc>
            </a:pPr>
            <a:r>
              <a:rPr lang="en-US" dirty="0" smtClean="0"/>
              <a:t>4.	 How you went about your research /Approach to the problem? – Research methodology</a:t>
            </a:r>
          </a:p>
          <a:p>
            <a:pPr lvl="1" algn="just">
              <a:lnSpc>
                <a:spcPct val="170000"/>
              </a:lnSpc>
            </a:pPr>
            <a:r>
              <a:rPr lang="en-US" dirty="0" smtClean="0"/>
              <a:t>5.	What you found? – Results</a:t>
            </a:r>
          </a:p>
          <a:p>
            <a:pPr lvl="1" algn="just">
              <a:lnSpc>
                <a:spcPct val="170000"/>
              </a:lnSpc>
            </a:pPr>
            <a:r>
              <a:rPr lang="en-US" dirty="0" smtClean="0"/>
              <a:t>6.	 What do the results finding mean? – Discussion</a:t>
            </a:r>
          </a:p>
          <a:p>
            <a:pPr lvl="1" algn="just">
              <a:lnSpc>
                <a:spcPct val="170000"/>
              </a:lnSpc>
            </a:pPr>
            <a:r>
              <a:rPr lang="en-US" dirty="0" smtClean="0"/>
              <a:t>7.	So what / applications/contributions? – Statistical significance</a:t>
            </a:r>
          </a:p>
          <a:p>
            <a:pPr lvl="1" algn="just">
              <a:lnSpc>
                <a:spcPct val="170000"/>
              </a:lnSpc>
            </a:pPr>
            <a:r>
              <a:rPr lang="en-US" dirty="0" smtClean="0"/>
              <a:t>8.	 What more to future? – Recommendation</a:t>
            </a:r>
          </a:p>
          <a:p>
            <a:pPr lvl="1" algn="just">
              <a:lnSpc>
                <a:spcPct val="170000"/>
              </a:lnSpc>
            </a:pPr>
            <a:r>
              <a:rPr lang="en-US" b="1" dirty="0" smtClean="0"/>
              <a:t>Summarize all the findings - Summary.</a:t>
            </a:r>
          </a:p>
          <a:p>
            <a:pPr lvl="1" algn="just">
              <a:lnSpc>
                <a:spcPct val="170000"/>
              </a:lnSpc>
            </a:pPr>
            <a:r>
              <a:rPr lang="en-US" b="1" dirty="0" smtClean="0"/>
              <a:t>Simplify all - Abstract</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Myths of research in Ayurveda</a:t>
            </a:r>
            <a:endParaRPr lang="en-US" dirty="0"/>
          </a:p>
        </p:txBody>
      </p:sp>
      <p:sp>
        <p:nvSpPr>
          <p:cNvPr id="3" name="Content Placeholder 2"/>
          <p:cNvSpPr>
            <a:spLocks noGrp="1"/>
          </p:cNvSpPr>
          <p:nvPr>
            <p:ph idx="1"/>
          </p:nvPr>
        </p:nvSpPr>
        <p:spPr>
          <a:xfrm>
            <a:off x="457200" y="1600200"/>
            <a:ext cx="7696200" cy="4873752"/>
          </a:xfrm>
        </p:spPr>
        <p:txBody>
          <a:bodyPr/>
          <a:lstStyle/>
          <a:p>
            <a:pPr>
              <a:lnSpc>
                <a:spcPct val="150000"/>
              </a:lnSpc>
            </a:pPr>
            <a:r>
              <a:rPr lang="en-US" sz="2000" dirty="0" smtClean="0"/>
              <a:t>1</a:t>
            </a:r>
            <a:r>
              <a:rPr lang="en-US" dirty="0" smtClean="0"/>
              <a:t>. </a:t>
            </a:r>
            <a:r>
              <a:rPr lang="en-US" sz="2000" dirty="0" err="1" smtClean="0"/>
              <a:t>Aptha</a:t>
            </a:r>
            <a:r>
              <a:rPr lang="en-US" sz="2000" dirty="0" smtClean="0"/>
              <a:t> </a:t>
            </a:r>
            <a:r>
              <a:rPr lang="en-US" sz="2000" dirty="0" err="1" smtClean="0"/>
              <a:t>vachana</a:t>
            </a:r>
            <a:endParaRPr lang="en-US" sz="2000" dirty="0" smtClean="0"/>
          </a:p>
          <a:p>
            <a:pPr>
              <a:lnSpc>
                <a:spcPct val="150000"/>
              </a:lnSpc>
            </a:pPr>
            <a:r>
              <a:rPr lang="en-US" sz="2000" dirty="0" smtClean="0"/>
              <a:t>2. </a:t>
            </a:r>
            <a:r>
              <a:rPr lang="en-US" sz="2000" dirty="0" err="1" smtClean="0"/>
              <a:t>Siddanta</a:t>
            </a:r>
            <a:r>
              <a:rPr lang="en-US" sz="2000" dirty="0" smtClean="0"/>
              <a:t> cannot be changed</a:t>
            </a:r>
          </a:p>
          <a:p>
            <a:pPr>
              <a:lnSpc>
                <a:spcPct val="150000"/>
              </a:lnSpc>
            </a:pPr>
            <a:r>
              <a:rPr lang="en-US" sz="2000" dirty="0" smtClean="0"/>
              <a:t>3. Ayurveda is </a:t>
            </a:r>
            <a:r>
              <a:rPr lang="en-US" sz="2000" dirty="0" err="1" smtClean="0"/>
              <a:t>Nithya</a:t>
            </a:r>
            <a:endParaRPr lang="en-US" sz="2000" dirty="0" smtClean="0"/>
          </a:p>
          <a:p>
            <a:pPr>
              <a:lnSpc>
                <a:spcPct val="150000"/>
              </a:lnSpc>
            </a:pPr>
            <a:r>
              <a:rPr lang="en-US" sz="2000" dirty="0" smtClean="0"/>
              <a:t>4. </a:t>
            </a:r>
            <a:r>
              <a:rPr lang="en-US" sz="2000" dirty="0" err="1" smtClean="0"/>
              <a:t>Brihmasmritya</a:t>
            </a:r>
            <a:r>
              <a:rPr lang="en-US" sz="2000" dirty="0" smtClean="0"/>
              <a:t> Ayurveda</a:t>
            </a:r>
          </a:p>
          <a:p>
            <a:pPr>
              <a:lnSpc>
                <a:spcPct val="150000"/>
              </a:lnSpc>
            </a:pPr>
            <a:r>
              <a:rPr lang="en-US" sz="2000" dirty="0" smtClean="0"/>
              <a:t>5. </a:t>
            </a:r>
            <a:r>
              <a:rPr lang="en-US" sz="2000" i="1" dirty="0" smtClean="0"/>
              <a:t>“</a:t>
            </a:r>
            <a:r>
              <a:rPr lang="en-US" sz="2000" i="1" dirty="0" err="1" smtClean="0"/>
              <a:t>Yat</a:t>
            </a:r>
            <a:r>
              <a:rPr lang="en-US" sz="2000" i="1" dirty="0" smtClean="0"/>
              <a:t> </a:t>
            </a:r>
            <a:r>
              <a:rPr lang="en-US" sz="2000" i="1" dirty="0" err="1" smtClean="0"/>
              <a:t>iha</a:t>
            </a:r>
            <a:r>
              <a:rPr lang="en-US" sz="2000" i="1" dirty="0" smtClean="0"/>
              <a:t> </a:t>
            </a:r>
            <a:r>
              <a:rPr lang="en-US" sz="2000" i="1" dirty="0" err="1" smtClean="0"/>
              <a:t>asti</a:t>
            </a:r>
            <a:r>
              <a:rPr lang="en-US" sz="2000" i="1" dirty="0" smtClean="0"/>
              <a:t> tat </a:t>
            </a:r>
            <a:r>
              <a:rPr lang="en-US" sz="2000" i="1" dirty="0" err="1" smtClean="0"/>
              <a:t>anyatra</a:t>
            </a:r>
            <a:r>
              <a:rPr lang="en-US" sz="2000" i="1" dirty="0" smtClean="0"/>
              <a:t>, </a:t>
            </a:r>
            <a:r>
              <a:rPr lang="en-US" sz="2000" i="1" dirty="0" err="1" smtClean="0"/>
              <a:t>yannye</a:t>
            </a:r>
            <a:r>
              <a:rPr lang="en-US" sz="2000" i="1" dirty="0" smtClean="0"/>
              <a:t> </a:t>
            </a:r>
            <a:r>
              <a:rPr lang="en-US" sz="2000" i="1" dirty="0" err="1" smtClean="0"/>
              <a:t>asti</a:t>
            </a:r>
            <a:r>
              <a:rPr lang="en-US" sz="2000" i="1" dirty="0" smtClean="0"/>
              <a:t> </a:t>
            </a:r>
            <a:r>
              <a:rPr lang="en-US" sz="2000" i="1" dirty="0" err="1" smtClean="0"/>
              <a:t>na</a:t>
            </a:r>
            <a:r>
              <a:rPr lang="en-US" sz="2000" i="1" dirty="0" smtClean="0"/>
              <a:t> tat   </a:t>
            </a:r>
            <a:r>
              <a:rPr lang="en-US" sz="2000" i="1" dirty="0" err="1" smtClean="0"/>
              <a:t>kwachit</a:t>
            </a:r>
            <a:r>
              <a:rPr lang="en-US" sz="2000" i="1" dirty="0" smtClean="0"/>
              <a:t>”</a:t>
            </a:r>
          </a:p>
          <a:p>
            <a:endParaRPr lang="en-US" dirty="0" smtClean="0"/>
          </a:p>
          <a:p>
            <a:pPr algn="just">
              <a:buNone/>
            </a:pPr>
            <a:r>
              <a:rPr lang="en-US" dirty="0" smtClean="0"/>
              <a:t>	In the above scenario can we move towards research principles.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325562"/>
          </a:xfrm>
        </p:spPr>
        <p:txBody>
          <a:bodyPr>
            <a:normAutofit/>
          </a:bodyPr>
          <a:lstStyle/>
          <a:p>
            <a:pPr algn="ctr"/>
            <a:r>
              <a:rPr lang="en-US" dirty="0" smtClean="0"/>
              <a:t>Concept of Population &amp; sample</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sz="2000" dirty="0" err="1" smtClean="0"/>
              <a:t>Apta</a:t>
            </a:r>
            <a:r>
              <a:rPr lang="en-US" sz="2000" dirty="0" smtClean="0"/>
              <a:t> </a:t>
            </a:r>
            <a:r>
              <a:rPr lang="en-US" sz="2000" dirty="0" err="1" smtClean="0"/>
              <a:t>vachana</a:t>
            </a:r>
            <a:r>
              <a:rPr lang="en-US" sz="2000" dirty="0" smtClean="0"/>
              <a:t>: It is not changeable, it is always true and does not have a time limit, so as population or universe.</a:t>
            </a:r>
          </a:p>
          <a:p>
            <a:pPr algn="just">
              <a:lnSpc>
                <a:spcPct val="150000"/>
              </a:lnSpc>
            </a:pPr>
            <a:r>
              <a:rPr lang="en-US" sz="2000" dirty="0" smtClean="0"/>
              <a:t>Based on </a:t>
            </a:r>
            <a:r>
              <a:rPr lang="en-US" sz="2000" dirty="0" err="1" smtClean="0"/>
              <a:t>apta</a:t>
            </a:r>
            <a:r>
              <a:rPr lang="en-US" sz="2000" dirty="0" smtClean="0"/>
              <a:t> </a:t>
            </a:r>
            <a:r>
              <a:rPr lang="en-US" sz="2000" dirty="0" err="1" smtClean="0"/>
              <a:t>vachana</a:t>
            </a:r>
            <a:r>
              <a:rPr lang="en-US" sz="2000" dirty="0" smtClean="0"/>
              <a:t>, samples can be drawn and research is done on sample and not on population.</a:t>
            </a:r>
          </a:p>
          <a:p>
            <a:pPr algn="just">
              <a:lnSpc>
                <a:spcPct val="150000"/>
              </a:lnSpc>
            </a:pPr>
            <a:r>
              <a:rPr lang="en-US" sz="2000" dirty="0" err="1" smtClean="0"/>
              <a:t>Apta</a:t>
            </a:r>
            <a:r>
              <a:rPr lang="en-US" sz="2000" dirty="0" smtClean="0"/>
              <a:t> </a:t>
            </a:r>
            <a:r>
              <a:rPr lang="en-US" sz="2000" dirty="0" err="1" smtClean="0"/>
              <a:t>vachanas</a:t>
            </a:r>
            <a:r>
              <a:rPr lang="en-US" sz="2000" dirty="0" smtClean="0"/>
              <a:t> are targeted over a concept for that time period without any bias, so </a:t>
            </a:r>
            <a:r>
              <a:rPr lang="en-US" sz="2000" i="1" dirty="0" err="1" smtClean="0"/>
              <a:t>rajastamobyam</a:t>
            </a:r>
            <a:r>
              <a:rPr lang="en-US" sz="2000" i="1" dirty="0" smtClean="0"/>
              <a:t> </a:t>
            </a:r>
            <a:r>
              <a:rPr lang="en-US" sz="2000" i="1" dirty="0" err="1" smtClean="0"/>
              <a:t>nirmuktaha</a:t>
            </a:r>
            <a:r>
              <a:rPr lang="en-US" sz="2000" i="1" dirty="0" smtClean="0"/>
              <a:t> </a:t>
            </a:r>
            <a:r>
              <a:rPr lang="en-US" sz="2000" dirty="0" smtClean="0"/>
              <a:t>means it is unbiased.</a:t>
            </a:r>
          </a:p>
          <a:p>
            <a:pPr algn="just">
              <a:lnSpc>
                <a:spcPct val="150000"/>
              </a:lnSpc>
            </a:pPr>
            <a:r>
              <a:rPr lang="en-US" sz="2000" dirty="0" smtClean="0"/>
              <a:t>Here randomization is also followed, hence it is not changeable for that time period only.</a:t>
            </a:r>
          </a:p>
          <a:p>
            <a:pPr algn="just">
              <a:lnSpc>
                <a:spcPct val="150000"/>
              </a:lnSpc>
            </a:pPr>
            <a:endParaRPr lang="en-US" sz="2000" dirty="0" smtClean="0"/>
          </a:p>
          <a:p>
            <a:pPr algn="just">
              <a:lnSpc>
                <a:spcPct val="150000"/>
              </a:lnSpc>
            </a:pPr>
            <a:endParaRPr lang="en-US"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Concept of subjective and objective parameters</a:t>
            </a:r>
            <a:br>
              <a:rPr lang="en-US" dirty="0" smtClean="0"/>
            </a:br>
            <a:endParaRPr lang="en-US" dirty="0"/>
          </a:p>
        </p:txBody>
      </p:sp>
      <p:sp>
        <p:nvSpPr>
          <p:cNvPr id="3" name="Content Placeholder 2"/>
          <p:cNvSpPr>
            <a:spLocks noGrp="1"/>
          </p:cNvSpPr>
          <p:nvPr>
            <p:ph idx="1"/>
          </p:nvPr>
        </p:nvSpPr>
        <p:spPr/>
        <p:txBody>
          <a:bodyPr>
            <a:normAutofit/>
          </a:bodyPr>
          <a:lstStyle/>
          <a:p>
            <a:pPr>
              <a:lnSpc>
                <a:spcPct val="150000"/>
              </a:lnSpc>
            </a:pPr>
            <a:r>
              <a:rPr lang="en-US" sz="2000" dirty="0" err="1" smtClean="0"/>
              <a:t>Samanya-Vishesha</a:t>
            </a:r>
            <a:r>
              <a:rPr lang="en-US" sz="2000" dirty="0" smtClean="0"/>
              <a:t> </a:t>
            </a:r>
            <a:r>
              <a:rPr lang="en-US" sz="2000" dirty="0" err="1" smtClean="0"/>
              <a:t>Siddanta</a:t>
            </a:r>
            <a:endParaRPr lang="en-US" sz="2000" dirty="0" smtClean="0"/>
          </a:p>
          <a:p>
            <a:pPr>
              <a:lnSpc>
                <a:spcPct val="150000"/>
              </a:lnSpc>
            </a:pPr>
            <a:r>
              <a:rPr lang="en-US" sz="2000" dirty="0" smtClean="0"/>
              <a:t>Here there are 2 definitions are there:</a:t>
            </a:r>
          </a:p>
          <a:p>
            <a:pPr lvl="1">
              <a:lnSpc>
                <a:spcPct val="150000"/>
              </a:lnSpc>
            </a:pPr>
            <a:r>
              <a:rPr lang="en-US" sz="2000" i="1" dirty="0" smtClean="0"/>
              <a:t>“</a:t>
            </a:r>
            <a:r>
              <a:rPr lang="en-US" sz="2000" i="1" dirty="0" err="1" smtClean="0"/>
              <a:t>Samanyam</a:t>
            </a:r>
            <a:r>
              <a:rPr lang="en-US" sz="2000" i="1" dirty="0" smtClean="0"/>
              <a:t> </a:t>
            </a:r>
            <a:r>
              <a:rPr lang="en-US" sz="2000" i="1" dirty="0" err="1" smtClean="0"/>
              <a:t>ekatva</a:t>
            </a:r>
            <a:r>
              <a:rPr lang="en-US" sz="2000" i="1" dirty="0" smtClean="0"/>
              <a:t> </a:t>
            </a:r>
            <a:r>
              <a:rPr lang="en-US" sz="2000" i="1" dirty="0" err="1" smtClean="0"/>
              <a:t>karam</a:t>
            </a:r>
            <a:r>
              <a:rPr lang="en-US" sz="2000" i="1" dirty="0" smtClean="0"/>
              <a:t>, </a:t>
            </a:r>
            <a:r>
              <a:rPr lang="en-US" sz="2000" i="1" dirty="0" err="1" smtClean="0"/>
              <a:t>vishesastu</a:t>
            </a:r>
            <a:r>
              <a:rPr lang="en-US" sz="2000" i="1" dirty="0" smtClean="0"/>
              <a:t> </a:t>
            </a:r>
            <a:r>
              <a:rPr lang="en-US" sz="2000" i="1" dirty="0" err="1" smtClean="0"/>
              <a:t>viparyaya</a:t>
            </a:r>
            <a:r>
              <a:rPr lang="en-US" sz="2000" i="1" dirty="0" smtClean="0"/>
              <a:t>”.</a:t>
            </a:r>
          </a:p>
          <a:p>
            <a:pPr lvl="1">
              <a:lnSpc>
                <a:spcPct val="150000"/>
              </a:lnSpc>
            </a:pPr>
            <a:r>
              <a:rPr lang="en-US" sz="2000" i="1" dirty="0" smtClean="0"/>
              <a:t>“</a:t>
            </a:r>
            <a:r>
              <a:rPr lang="en-US" sz="2000" i="1" dirty="0" err="1" smtClean="0"/>
              <a:t>Vriddhi</a:t>
            </a:r>
            <a:r>
              <a:rPr lang="en-US" sz="2000" i="1" dirty="0" smtClean="0"/>
              <a:t> </a:t>
            </a:r>
            <a:r>
              <a:rPr lang="en-US" sz="2000" i="1" dirty="0" err="1" smtClean="0"/>
              <a:t>samanai</a:t>
            </a:r>
            <a:r>
              <a:rPr lang="en-US" sz="2000" i="1" dirty="0" smtClean="0"/>
              <a:t> </a:t>
            </a:r>
            <a:r>
              <a:rPr lang="en-US" sz="2000" i="1" dirty="0" err="1" smtClean="0"/>
              <a:t>sarvesham</a:t>
            </a:r>
            <a:r>
              <a:rPr lang="en-US" sz="2000" i="1" dirty="0" smtClean="0"/>
              <a:t>, </a:t>
            </a:r>
            <a:r>
              <a:rPr lang="en-US" sz="2000" i="1" dirty="0" err="1" smtClean="0"/>
              <a:t>vipareetai</a:t>
            </a:r>
            <a:r>
              <a:rPr lang="en-US" sz="2000" i="1" dirty="0" smtClean="0"/>
              <a:t> </a:t>
            </a:r>
            <a:r>
              <a:rPr lang="en-US" sz="2000" i="1" dirty="0" err="1" smtClean="0"/>
              <a:t>viparyaya</a:t>
            </a:r>
            <a:r>
              <a:rPr lang="en-US" sz="2000" i="1" dirty="0" smtClean="0"/>
              <a:t>”.</a:t>
            </a:r>
          </a:p>
          <a:p>
            <a:pPr>
              <a:lnSpc>
                <a:spcPct val="150000"/>
              </a:lnSpc>
            </a:pPr>
            <a:r>
              <a:rPr lang="en-US" sz="2000" dirty="0" err="1" smtClean="0"/>
              <a:t>Eka</a:t>
            </a:r>
            <a:r>
              <a:rPr lang="en-US" sz="2000" dirty="0" smtClean="0"/>
              <a:t> refers to 1, which is a objective parameter </a:t>
            </a:r>
          </a:p>
          <a:p>
            <a:pPr>
              <a:lnSpc>
                <a:spcPct val="150000"/>
              </a:lnSpc>
            </a:pPr>
            <a:r>
              <a:rPr lang="en-US" sz="2000" dirty="0" err="1" smtClean="0"/>
              <a:t>Vriddhi</a:t>
            </a:r>
            <a:r>
              <a:rPr lang="en-US" sz="2000" dirty="0" smtClean="0"/>
              <a:t> and </a:t>
            </a:r>
            <a:r>
              <a:rPr lang="en-US" sz="2000" dirty="0" err="1" smtClean="0"/>
              <a:t>kshaya</a:t>
            </a:r>
            <a:r>
              <a:rPr lang="en-US" sz="2000" dirty="0" smtClean="0"/>
              <a:t> refers to quality which is a subjective parameter.</a:t>
            </a:r>
          </a:p>
          <a:p>
            <a:pPr>
              <a:lnSpc>
                <a:spcPct val="150000"/>
              </a:lnSpc>
            </a:pPr>
            <a:r>
              <a:rPr lang="en-US" sz="2000" dirty="0" smtClean="0"/>
              <a:t>Hence definitions are subjective and objective parameter oriented.</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0" y="762000"/>
            <a:ext cx="8915400" cy="685800"/>
          </a:xfrm>
        </p:spPr>
        <p:txBody>
          <a:bodyPr>
            <a:normAutofit fontScale="90000"/>
          </a:bodyPr>
          <a:lstStyle/>
          <a:p>
            <a:pPr algn="ctr"/>
            <a:r>
              <a:rPr lang="en-US" b="1" dirty="0" smtClean="0"/>
              <a:t> </a:t>
            </a:r>
            <a:br>
              <a:rPr lang="en-US" b="1" dirty="0" smtClean="0"/>
            </a:br>
            <a:r>
              <a:rPr lang="en-US" dirty="0" smtClean="0"/>
              <a:t/>
            </a:r>
            <a:br>
              <a:rPr lang="en-US" dirty="0" smtClean="0"/>
            </a:br>
            <a:r>
              <a:rPr lang="en-US" dirty="0" smtClean="0"/>
              <a:t/>
            </a:r>
            <a:br>
              <a:rPr lang="en-US" dirty="0" smtClean="0"/>
            </a:br>
            <a:r>
              <a:rPr lang="en-US" sz="2700" b="1" dirty="0" smtClean="0"/>
              <a:t>Bharat </a:t>
            </a:r>
            <a:r>
              <a:rPr lang="en-US" sz="2700" b="1" dirty="0" err="1" smtClean="0"/>
              <a:t>Ratna</a:t>
            </a:r>
            <a:r>
              <a:rPr lang="en-US" sz="2700" b="1" dirty="0" smtClean="0"/>
              <a:t> Prof.</a:t>
            </a:r>
            <a:r>
              <a:rPr lang="en-US" sz="2700" dirty="0" smtClean="0"/>
              <a:t> </a:t>
            </a:r>
            <a:r>
              <a:rPr lang="en-US" sz="2700" b="1" dirty="0" smtClean="0"/>
              <a:t>C.N.R. </a:t>
            </a:r>
            <a:r>
              <a:rPr lang="en-US" sz="2700" b="1" dirty="0" err="1" smtClean="0"/>
              <a:t>Rao</a:t>
            </a:r>
            <a:r>
              <a:rPr lang="en-US" sz="2700" b="1" dirty="0" smtClean="0"/>
              <a:t>, </a:t>
            </a:r>
            <a:br>
              <a:rPr lang="en-US" sz="2700" b="1" dirty="0" smtClean="0"/>
            </a:br>
            <a:r>
              <a:rPr lang="en-US" sz="2700" b="1" dirty="0" smtClean="0"/>
              <a:t>a  great  Researcher</a:t>
            </a:r>
            <a:endParaRPr lang="en-US" sz="2700" dirty="0" smtClean="0"/>
          </a:p>
        </p:txBody>
      </p:sp>
      <p:sp>
        <p:nvSpPr>
          <p:cNvPr id="159747" name="Content Placeholder 2"/>
          <p:cNvSpPr>
            <a:spLocks noGrp="1"/>
          </p:cNvSpPr>
          <p:nvPr>
            <p:ph sz="half" idx="1"/>
          </p:nvPr>
        </p:nvSpPr>
        <p:spPr>
          <a:xfrm>
            <a:off x="685800" y="1676400"/>
            <a:ext cx="5791200" cy="4448175"/>
          </a:xfrm>
        </p:spPr>
        <p:txBody>
          <a:bodyPr>
            <a:normAutofit fontScale="92500" lnSpcReduction="20000"/>
          </a:bodyPr>
          <a:lstStyle/>
          <a:p>
            <a:pPr algn="just"/>
            <a:r>
              <a:rPr lang="en-US" b="1" dirty="0" smtClean="0">
                <a:latin typeface="Times New Roman" pitchFamily="18" charset="0"/>
                <a:cs typeface="Times New Roman" pitchFamily="18" charset="0"/>
              </a:rPr>
              <a:t> Bharat </a:t>
            </a:r>
            <a:r>
              <a:rPr lang="en-US" b="1" dirty="0" err="1" smtClean="0">
                <a:latin typeface="Times New Roman" pitchFamily="18" charset="0"/>
                <a:cs typeface="Times New Roman" pitchFamily="18" charset="0"/>
              </a:rPr>
              <a:t>Ratna</a:t>
            </a:r>
            <a:r>
              <a:rPr lang="en-US" b="1" dirty="0" smtClean="0">
                <a:latin typeface="Times New Roman" pitchFamily="18" charset="0"/>
                <a:cs typeface="Times New Roman" pitchFamily="18" charset="0"/>
              </a:rPr>
              <a:t> Prof.</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C.N.R. </a:t>
            </a:r>
            <a:r>
              <a:rPr lang="en-US" b="1" dirty="0" err="1" smtClean="0">
                <a:latin typeface="Times New Roman" pitchFamily="18" charset="0"/>
                <a:cs typeface="Times New Roman" pitchFamily="18" charset="0"/>
              </a:rPr>
              <a:t>Rao</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is an renowned Indian chemist who has worked mainly in solid-state and structural chemistry. </a:t>
            </a:r>
          </a:p>
          <a:p>
            <a:pPr algn="just"/>
            <a:r>
              <a:rPr lang="en-US" b="1" dirty="0" smtClean="0">
                <a:latin typeface="Times New Roman" pitchFamily="18" charset="0"/>
                <a:cs typeface="Times New Roman" pitchFamily="18" charset="0"/>
              </a:rPr>
              <a:t>He served as the Head of the Scientific Advisory Council to the Prime Minister of India. He has honorary doctorates from 60 universities from around the world.</a:t>
            </a:r>
          </a:p>
          <a:p>
            <a:pPr algn="just"/>
            <a:r>
              <a:rPr lang="en-US" sz="3200" b="1" dirty="0" smtClean="0">
                <a:solidFill>
                  <a:srgbClr val="3333FF"/>
                </a:solidFill>
                <a:latin typeface="Times New Roman" pitchFamily="18" charset="0"/>
                <a:cs typeface="Times New Roman" pitchFamily="18" charset="0"/>
              </a:rPr>
              <a:t> He has authored around 1,500 research papers and 45 scientific books.</a:t>
            </a:r>
          </a:p>
        </p:txBody>
      </p:sp>
      <p:pic>
        <p:nvPicPr>
          <p:cNvPr id="33797" name="Picture 2"/>
          <p:cNvPicPr>
            <a:picLocks noGrp="1" noChangeAspect="1" noChangeArrowheads="1"/>
          </p:cNvPicPr>
          <p:nvPr>
            <p:ph sz="half" idx="2"/>
          </p:nvPr>
        </p:nvPicPr>
        <p:blipFill>
          <a:blip r:embed="rId2" cstate="print"/>
          <a:srcRect/>
          <a:stretch>
            <a:fillRect/>
          </a:stretch>
        </p:blipFill>
        <p:spPr>
          <a:xfrm>
            <a:off x="6858000" y="2514600"/>
            <a:ext cx="1695450" cy="2247900"/>
          </a:xfrm>
          <a:noFill/>
        </p:spPr>
      </p:pic>
      <p:sp>
        <p:nvSpPr>
          <p:cNvPr id="33796" name="Slide Number Placeholder 4"/>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81955D4-8E9C-495A-9E4A-3A1C886AF01C}"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anim calcmode="lin" valueType="num">
                                      <p:cBhvr>
                                        <p:cTn id="7" dur="1000" fill="hold"/>
                                        <p:tgtEl>
                                          <p:spTgt spid="1597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97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97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9747">
                                            <p:txEl>
                                              <p:pRg st="1" end="1"/>
                                            </p:txEl>
                                          </p:spTgt>
                                        </p:tgtEl>
                                        <p:attrNameLst>
                                          <p:attrName>style.visibility</p:attrName>
                                        </p:attrNameLst>
                                      </p:cBhvr>
                                      <p:to>
                                        <p:strVal val="visible"/>
                                      </p:to>
                                    </p:set>
                                    <p:anim calcmode="lin" valueType="num">
                                      <p:cBhvr>
                                        <p:cTn id="14" dur="1000" fill="hold"/>
                                        <p:tgtEl>
                                          <p:spTgt spid="1597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97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9747">
                                            <p:txEl>
                                              <p:pRg st="2" end="2"/>
                                            </p:txEl>
                                          </p:spTgt>
                                        </p:tgtEl>
                                        <p:attrNameLst>
                                          <p:attrName>style.visibility</p:attrName>
                                        </p:attrNameLst>
                                      </p:cBhvr>
                                      <p:to>
                                        <p:strVal val="visible"/>
                                      </p:to>
                                    </p:set>
                                    <p:anim calcmode="lin" valueType="num">
                                      <p:cBhvr>
                                        <p:cTn id="21" dur="1000" fill="hold"/>
                                        <p:tgtEl>
                                          <p:spTgt spid="1597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597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59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458200" cy="1173162"/>
          </a:xfrm>
        </p:spPr>
        <p:txBody>
          <a:bodyPr>
            <a:normAutofit fontScale="90000"/>
          </a:bodyPr>
          <a:lstStyle/>
          <a:p>
            <a:r>
              <a:rPr lang="en-US" dirty="0" smtClean="0"/>
              <a:t>Selection based on randomization</a:t>
            </a:r>
            <a:endParaRPr lang="en-US" dirty="0"/>
          </a:p>
        </p:txBody>
      </p:sp>
      <p:pic>
        <p:nvPicPr>
          <p:cNvPr id="7" name="Content Placeholder 6" descr="Image result for old map of india-vaalika desha, kalinga desha"/>
          <p:cNvPicPr>
            <a:picLocks noGrp="1"/>
          </p:cNvPicPr>
          <p:nvPr>
            <p:ph sz="half" idx="1"/>
          </p:nvPr>
        </p:nvPicPr>
        <p:blipFill>
          <a:blip r:embed="rId2" cstate="print"/>
          <a:stretch>
            <a:fillRect/>
          </a:stretch>
        </p:blipFill>
        <p:spPr bwMode="auto">
          <a:xfrm>
            <a:off x="647612" y="2223721"/>
            <a:ext cx="3657776" cy="3828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sz="half" idx="2"/>
          </p:nvPr>
        </p:nvSpPr>
        <p:spPr>
          <a:xfrm>
            <a:off x="4724400" y="1600200"/>
            <a:ext cx="3505200" cy="4572000"/>
          </a:xfrm>
        </p:spPr>
        <p:txBody>
          <a:bodyPr>
            <a:normAutofit fontScale="92500" lnSpcReduction="20000"/>
          </a:bodyPr>
          <a:lstStyle/>
          <a:p>
            <a:pPr>
              <a:lnSpc>
                <a:spcPct val="150000"/>
              </a:lnSpc>
            </a:pPr>
            <a:r>
              <a:rPr lang="en-US" sz="2000" dirty="0" smtClean="0"/>
              <a:t>Invitation to </a:t>
            </a:r>
            <a:r>
              <a:rPr lang="en-US" sz="2000" dirty="0" err="1" smtClean="0"/>
              <a:t>vada</a:t>
            </a:r>
            <a:r>
              <a:rPr lang="en-US" sz="2000" dirty="0" smtClean="0"/>
              <a:t> </a:t>
            </a:r>
            <a:r>
              <a:rPr lang="en-US" sz="2000" dirty="0" err="1" smtClean="0"/>
              <a:t>parishat</a:t>
            </a:r>
            <a:endParaRPr lang="en-US" sz="2000" dirty="0" smtClean="0"/>
          </a:p>
          <a:p>
            <a:pPr>
              <a:lnSpc>
                <a:spcPct val="150000"/>
              </a:lnSpc>
            </a:pPr>
            <a:r>
              <a:rPr lang="en-US" sz="2000" dirty="0" smtClean="0"/>
              <a:t>Scholar selection methodology: 2 methods</a:t>
            </a:r>
          </a:p>
          <a:p>
            <a:pPr lvl="1">
              <a:lnSpc>
                <a:spcPct val="150000"/>
              </a:lnSpc>
            </a:pPr>
            <a:r>
              <a:rPr lang="en-US" sz="1800" dirty="0" smtClean="0"/>
              <a:t>Based on geographical location </a:t>
            </a:r>
            <a:r>
              <a:rPr lang="en-US" sz="1800" dirty="0" err="1" smtClean="0"/>
              <a:t>Eg</a:t>
            </a:r>
            <a:r>
              <a:rPr lang="en-US" sz="1800" dirty="0" smtClean="0"/>
              <a:t>: </a:t>
            </a:r>
            <a:r>
              <a:rPr lang="en-US" sz="1800" dirty="0" err="1" smtClean="0"/>
              <a:t>Magada</a:t>
            </a:r>
            <a:r>
              <a:rPr lang="en-US" sz="1800" dirty="0" smtClean="0"/>
              <a:t>, </a:t>
            </a:r>
            <a:r>
              <a:rPr lang="en-US" sz="1800" dirty="0" err="1" smtClean="0"/>
              <a:t>kalinga</a:t>
            </a:r>
            <a:r>
              <a:rPr lang="en-US" sz="1800" dirty="0" smtClean="0"/>
              <a:t>. </a:t>
            </a:r>
            <a:r>
              <a:rPr lang="en-US" sz="1800" dirty="0" err="1" smtClean="0"/>
              <a:t>Kousala</a:t>
            </a:r>
            <a:endParaRPr lang="en-US" sz="1800" dirty="0" smtClean="0"/>
          </a:p>
          <a:p>
            <a:pPr lvl="1">
              <a:lnSpc>
                <a:spcPct val="150000"/>
              </a:lnSpc>
            </a:pPr>
            <a:r>
              <a:rPr lang="en-US" sz="1800" dirty="0" smtClean="0"/>
              <a:t>Based on different school of thoughts </a:t>
            </a:r>
            <a:r>
              <a:rPr lang="en-US" sz="1800" dirty="0" err="1" smtClean="0"/>
              <a:t>Eg</a:t>
            </a:r>
            <a:r>
              <a:rPr lang="en-US" sz="1800" dirty="0" smtClean="0"/>
              <a:t>: Scholars from </a:t>
            </a:r>
            <a:r>
              <a:rPr lang="en-US" sz="1800" dirty="0" err="1" smtClean="0"/>
              <a:t>nyaya</a:t>
            </a:r>
            <a:r>
              <a:rPr lang="en-US" sz="1800" dirty="0" smtClean="0"/>
              <a:t> </a:t>
            </a:r>
            <a:r>
              <a:rPr lang="en-US" sz="1800" dirty="0" err="1" smtClean="0"/>
              <a:t>darshana</a:t>
            </a:r>
            <a:r>
              <a:rPr lang="en-US" sz="1800" dirty="0" smtClean="0"/>
              <a:t>, </a:t>
            </a:r>
            <a:r>
              <a:rPr lang="en-US" sz="1800" dirty="0" err="1" smtClean="0"/>
              <a:t>sankya</a:t>
            </a:r>
            <a:r>
              <a:rPr lang="en-US" sz="1800" dirty="0" smtClean="0"/>
              <a:t> &amp; </a:t>
            </a:r>
            <a:r>
              <a:rPr lang="en-US" sz="1800" dirty="0" err="1" smtClean="0"/>
              <a:t>mimamsa</a:t>
            </a:r>
            <a:r>
              <a:rPr lang="en-US" sz="1800" dirty="0" smtClean="0"/>
              <a:t> </a:t>
            </a:r>
            <a:r>
              <a:rPr lang="en-US" sz="1800" dirty="0" err="1" smtClean="0"/>
              <a:t>darshana</a:t>
            </a:r>
            <a:endParaRPr lang="en-US" sz="1800" dirty="0" smtClean="0"/>
          </a:p>
          <a:p>
            <a:pPr lvl="1">
              <a:lnSpc>
                <a:spcPct val="150000"/>
              </a:lnSpc>
              <a:buNone/>
            </a:pPr>
            <a:r>
              <a:rPr lang="en-US" sz="1800" dirty="0" smtClean="0"/>
              <a:t>Hence the selection is non biased and randomized.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1752600"/>
            <a:ext cx="7696200" cy="1569660"/>
          </a:xfrm>
          <a:prstGeom prst="rect">
            <a:avLst/>
          </a:prstGeom>
          <a:noFill/>
        </p:spPr>
        <p:txBody>
          <a:bodyPr wrap="square" rtlCol="0">
            <a:spAutoFit/>
          </a:bodyPr>
          <a:lstStyle/>
          <a:p>
            <a:pPr algn="ctr"/>
            <a:endParaRPr lang="en-US" sz="4800" dirty="0" smtClean="0"/>
          </a:p>
          <a:p>
            <a:pPr algn="ctr"/>
            <a:r>
              <a:rPr lang="en-US" sz="4800" dirty="0" smtClean="0"/>
              <a:t>Synopsis writing ‘made easy’</a:t>
            </a:r>
            <a:endParaRPr lang="en-US" sz="4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305800" cy="2677656"/>
          </a:xfrm>
          <a:prstGeom prst="rect">
            <a:avLst/>
          </a:prstGeom>
          <a:noFill/>
        </p:spPr>
        <p:txBody>
          <a:bodyPr wrap="square" rtlCol="0">
            <a:spAutoFit/>
          </a:bodyPr>
          <a:lstStyle/>
          <a:p>
            <a:pPr algn="ctr"/>
            <a:r>
              <a:rPr lang="en-US" sz="2400" dirty="0" smtClean="0"/>
              <a:t>Title of the synopsis</a:t>
            </a:r>
          </a:p>
          <a:p>
            <a:r>
              <a:rPr lang="en-US" sz="2400" dirty="0" smtClean="0"/>
              <a:t>Title should have compulsory three component </a:t>
            </a:r>
          </a:p>
          <a:p>
            <a:r>
              <a:rPr lang="en-US" sz="2400" dirty="0" smtClean="0"/>
              <a:t>    1.problem </a:t>
            </a:r>
          </a:p>
          <a:p>
            <a:r>
              <a:rPr lang="en-US" sz="2400" dirty="0" smtClean="0"/>
              <a:t>    2.Solutions</a:t>
            </a:r>
          </a:p>
          <a:p>
            <a:r>
              <a:rPr lang="en-US" sz="2400" dirty="0" smtClean="0"/>
              <a:t>     3.Design  of the study</a:t>
            </a:r>
          </a:p>
          <a:p>
            <a:r>
              <a:rPr lang="en-US" sz="2400" dirty="0" smtClean="0"/>
              <a:t>      </a:t>
            </a:r>
          </a:p>
          <a:p>
            <a:r>
              <a:rPr lang="en-US" sz="2400" dirty="0" smtClean="0"/>
              <a:t>        </a:t>
            </a:r>
            <a:endParaRPr lang="en-US" sz="2400" dirty="0"/>
          </a:p>
        </p:txBody>
      </p:sp>
      <p:sp>
        <p:nvSpPr>
          <p:cNvPr id="3" name="TextBox 2"/>
          <p:cNvSpPr txBox="1"/>
          <p:nvPr/>
        </p:nvSpPr>
        <p:spPr>
          <a:xfrm>
            <a:off x="304800" y="4114800"/>
            <a:ext cx="8458200" cy="2308324"/>
          </a:xfrm>
          <a:prstGeom prst="rect">
            <a:avLst/>
          </a:prstGeom>
          <a:noFill/>
        </p:spPr>
        <p:txBody>
          <a:bodyPr wrap="square" rtlCol="0">
            <a:spAutoFit/>
          </a:bodyPr>
          <a:lstStyle/>
          <a:p>
            <a:r>
              <a:rPr lang="en-US" dirty="0" smtClean="0"/>
              <a:t>Remember: T=P+S+D,</a:t>
            </a:r>
          </a:p>
          <a:p>
            <a:r>
              <a:rPr lang="en-US" dirty="0" smtClean="0"/>
              <a:t>   here, Permutations are like this </a:t>
            </a:r>
          </a:p>
          <a:p>
            <a:r>
              <a:rPr lang="en-US" dirty="0" smtClean="0"/>
              <a:t>        T=D+P+S</a:t>
            </a:r>
          </a:p>
          <a:p>
            <a:r>
              <a:rPr lang="en-US" dirty="0" smtClean="0"/>
              <a:t>        T=P+D+S</a:t>
            </a:r>
          </a:p>
          <a:p>
            <a:r>
              <a:rPr lang="en-US" dirty="0" smtClean="0"/>
              <a:t>         T=P+S+D</a:t>
            </a:r>
          </a:p>
          <a:p>
            <a:r>
              <a:rPr lang="en-US" dirty="0" smtClean="0"/>
              <a:t>You can also interchange P &amp; S depending upon your Cathy title </a:t>
            </a:r>
          </a:p>
          <a:p>
            <a:r>
              <a:rPr lang="en-US" dirty="0" smtClean="0"/>
              <a:t>        </a:t>
            </a:r>
          </a:p>
          <a:p>
            <a:r>
              <a:rPr lang="en-US" dirty="0" smtClean="0"/>
              <a:t>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0"/>
            <a:ext cx="8229600" cy="646331"/>
          </a:xfrm>
          <a:prstGeom prst="rect">
            <a:avLst/>
          </a:prstGeom>
          <a:noFill/>
        </p:spPr>
        <p:txBody>
          <a:bodyPr wrap="square" rtlCol="0">
            <a:spAutoFit/>
          </a:bodyPr>
          <a:lstStyle/>
          <a:p>
            <a:pPr algn="ctr"/>
            <a:r>
              <a:rPr lang="en-US" sz="3600" dirty="0" smtClean="0">
                <a:solidFill>
                  <a:schemeClr val="accent2"/>
                </a:solidFill>
                <a:latin typeface="Times New Roman" pitchFamily="18" charset="0"/>
                <a:cs typeface="Times New Roman" pitchFamily="18" charset="0"/>
              </a:rPr>
              <a:t>How to write synopsis</a:t>
            </a:r>
            <a:endParaRPr lang="en-US" sz="3600" dirty="0">
              <a:solidFill>
                <a:schemeClr val="accent2"/>
              </a:solidFill>
              <a:latin typeface="Times New Roman" pitchFamily="18" charset="0"/>
              <a:cs typeface="Times New Roman" pitchFamily="18" charset="0"/>
            </a:endParaRPr>
          </a:p>
        </p:txBody>
      </p:sp>
      <p:sp>
        <p:nvSpPr>
          <p:cNvPr id="4" name="TextBox 3"/>
          <p:cNvSpPr txBox="1"/>
          <p:nvPr/>
        </p:nvSpPr>
        <p:spPr>
          <a:xfrm>
            <a:off x="228600" y="1371600"/>
            <a:ext cx="8686800" cy="5078313"/>
          </a:xfrm>
          <a:prstGeom prst="rect">
            <a:avLst/>
          </a:prstGeom>
          <a:noFill/>
        </p:spPr>
        <p:txBody>
          <a:bodyPr wrap="square" rtlCol="0">
            <a:spAutoFit/>
          </a:bodyPr>
          <a:lstStyle/>
          <a:p>
            <a:pPr>
              <a:buFont typeface="Wingdings" pitchFamily="2" charset="2"/>
              <a:buChar char="v"/>
            </a:pPr>
            <a:r>
              <a:rPr lang="en-US" dirty="0" smtClean="0"/>
              <a:t>Need for Study </a:t>
            </a:r>
          </a:p>
          <a:p>
            <a:pPr>
              <a:buFont typeface="Wingdings" pitchFamily="2" charset="2"/>
              <a:buChar char="v"/>
            </a:pPr>
            <a:r>
              <a:rPr lang="en-US" dirty="0" smtClean="0"/>
              <a:t>Review of literature</a:t>
            </a:r>
          </a:p>
          <a:p>
            <a:pPr>
              <a:buFont typeface="Wingdings" pitchFamily="2" charset="2"/>
              <a:buChar char="v"/>
            </a:pPr>
            <a:r>
              <a:rPr lang="en-US" dirty="0" smtClean="0"/>
              <a:t>Objectives of the study</a:t>
            </a:r>
          </a:p>
          <a:p>
            <a:pPr>
              <a:buFont typeface="Wingdings" pitchFamily="2" charset="2"/>
              <a:buChar char="v"/>
            </a:pPr>
            <a:r>
              <a:rPr lang="en-US" dirty="0" smtClean="0"/>
              <a:t>Materials &amp; methods</a:t>
            </a:r>
          </a:p>
          <a:p>
            <a:pPr lvl="2">
              <a:buFont typeface="Wingdings" pitchFamily="2" charset="2"/>
              <a:buChar char="Ø"/>
            </a:pPr>
            <a:r>
              <a:rPr lang="en-US" dirty="0" smtClean="0"/>
              <a:t>    Source of data</a:t>
            </a:r>
          </a:p>
          <a:p>
            <a:pPr lvl="4">
              <a:buFont typeface="Arial" pitchFamily="34" charset="0"/>
              <a:buChar char="•"/>
            </a:pPr>
            <a:r>
              <a:rPr lang="en-US" dirty="0" smtClean="0"/>
              <a:t>  Literacy source</a:t>
            </a:r>
          </a:p>
          <a:p>
            <a:pPr lvl="4">
              <a:buFont typeface="Arial" pitchFamily="34" charset="0"/>
              <a:buChar char="•"/>
            </a:pPr>
            <a:r>
              <a:rPr lang="en-US" dirty="0" smtClean="0"/>
              <a:t>  Sample</a:t>
            </a:r>
          </a:p>
          <a:p>
            <a:pPr lvl="4">
              <a:buFont typeface="Arial" pitchFamily="34" charset="0"/>
              <a:buChar char="•"/>
            </a:pPr>
            <a:endParaRPr lang="en-US" dirty="0" smtClean="0"/>
          </a:p>
          <a:p>
            <a:pPr lvl="2">
              <a:buFont typeface="Wingdings" pitchFamily="2" charset="2"/>
              <a:buChar char="Ø"/>
            </a:pPr>
            <a:r>
              <a:rPr lang="en-US" dirty="0" smtClean="0"/>
              <a:t>Methods of collection of data</a:t>
            </a:r>
          </a:p>
          <a:p>
            <a:pPr lvl="4">
              <a:buFont typeface="Arial" pitchFamily="34" charset="0"/>
              <a:buChar char="•"/>
            </a:pPr>
            <a:r>
              <a:rPr lang="en-US" dirty="0" smtClean="0"/>
              <a:t>  Study design</a:t>
            </a:r>
          </a:p>
          <a:p>
            <a:pPr lvl="4">
              <a:buFont typeface="Arial" pitchFamily="34" charset="0"/>
              <a:buChar char="•"/>
            </a:pPr>
            <a:r>
              <a:rPr lang="en-US" dirty="0" smtClean="0"/>
              <a:t>Inclusion criteria </a:t>
            </a:r>
          </a:p>
          <a:p>
            <a:pPr lvl="4">
              <a:buFont typeface="Arial" pitchFamily="34" charset="0"/>
              <a:buChar char="•"/>
            </a:pPr>
            <a:r>
              <a:rPr lang="en-US" dirty="0" smtClean="0"/>
              <a:t>Exclusion criteria</a:t>
            </a:r>
          </a:p>
          <a:p>
            <a:pPr lvl="4">
              <a:buFont typeface="Arial" pitchFamily="34" charset="0"/>
              <a:buChar char="•"/>
            </a:pPr>
            <a:r>
              <a:rPr lang="en-US" dirty="0" smtClean="0"/>
              <a:t>Statistical Methods</a:t>
            </a:r>
          </a:p>
          <a:p>
            <a:pPr>
              <a:buFont typeface="Wingdings" pitchFamily="2" charset="2"/>
              <a:buChar char="v"/>
            </a:pPr>
            <a:r>
              <a:rPr lang="en-US" dirty="0" smtClean="0"/>
              <a:t>Requirement of any investigation  or introversion to be conducted on patient or other animals </a:t>
            </a:r>
          </a:p>
          <a:p>
            <a:pPr>
              <a:buFont typeface="Wingdings" pitchFamily="2" charset="2"/>
              <a:buChar char="v"/>
            </a:pPr>
            <a:r>
              <a:rPr lang="en-US" dirty="0" smtClean="0"/>
              <a:t>Requirement of ethical clearance </a:t>
            </a:r>
          </a:p>
          <a:p>
            <a:pPr>
              <a:buFont typeface="Wingdings" pitchFamily="2" charset="2"/>
              <a:buChar char="v"/>
            </a:pPr>
            <a:r>
              <a:rPr lang="en-US" dirty="0" smtClean="0"/>
              <a:t>List of reference  </a:t>
            </a:r>
          </a:p>
          <a:p>
            <a:pPr lvl="2"/>
            <a:r>
              <a:rPr lang="en-US" dirty="0" smtClean="0"/>
              <a:t>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of Study</a:t>
            </a:r>
            <a:endParaRPr lang="en-US" dirty="0"/>
          </a:p>
        </p:txBody>
      </p:sp>
      <p:sp>
        <p:nvSpPr>
          <p:cNvPr id="3" name="Content Placeholder 2"/>
          <p:cNvSpPr>
            <a:spLocks noGrp="1"/>
          </p:cNvSpPr>
          <p:nvPr>
            <p:ph idx="1"/>
          </p:nvPr>
        </p:nvSpPr>
        <p:spPr/>
        <p:txBody>
          <a:bodyPr>
            <a:normAutofit fontScale="70000" lnSpcReduction="20000"/>
          </a:bodyPr>
          <a:lstStyle/>
          <a:p>
            <a:pPr>
              <a:lnSpc>
                <a:spcPct val="150000"/>
              </a:lnSpc>
            </a:pPr>
            <a:r>
              <a:rPr lang="en-US" dirty="0" smtClean="0"/>
              <a:t>Introduction should be simple</a:t>
            </a:r>
          </a:p>
          <a:p>
            <a:pPr>
              <a:lnSpc>
                <a:spcPct val="150000"/>
              </a:lnSpc>
            </a:pPr>
            <a:r>
              <a:rPr lang="en-US" dirty="0" smtClean="0"/>
              <a:t>Define the problem with the reference </a:t>
            </a:r>
          </a:p>
          <a:p>
            <a:pPr>
              <a:lnSpc>
                <a:spcPct val="150000"/>
              </a:lnSpc>
            </a:pPr>
            <a:r>
              <a:rPr lang="en-US" dirty="0" smtClean="0"/>
              <a:t>Enumerate the status of the problem</a:t>
            </a:r>
          </a:p>
          <a:p>
            <a:pPr>
              <a:lnSpc>
                <a:spcPct val="150000"/>
              </a:lnSpc>
            </a:pPr>
            <a:r>
              <a:rPr lang="en-US" dirty="0" smtClean="0"/>
              <a:t>Statistical importance of the problem in a chronological order</a:t>
            </a:r>
          </a:p>
          <a:p>
            <a:pPr>
              <a:lnSpc>
                <a:spcPct val="150000"/>
              </a:lnSpc>
            </a:pPr>
            <a:r>
              <a:rPr lang="en-US" dirty="0" smtClean="0"/>
              <a:t>Present status of the problem</a:t>
            </a:r>
          </a:p>
          <a:p>
            <a:pPr>
              <a:lnSpc>
                <a:spcPct val="150000"/>
              </a:lnSpc>
            </a:pPr>
            <a:r>
              <a:rPr lang="en-US" dirty="0" smtClean="0"/>
              <a:t>Justification in the form of need of the study</a:t>
            </a:r>
          </a:p>
          <a:p>
            <a:pPr>
              <a:lnSpc>
                <a:spcPct val="150000"/>
              </a:lnSpc>
            </a:pPr>
            <a:r>
              <a:rPr lang="en-US" dirty="0" smtClean="0"/>
              <a:t>SWOT analysis of the problem</a:t>
            </a:r>
          </a:p>
          <a:p>
            <a:pPr>
              <a:lnSpc>
                <a:spcPct val="150000"/>
              </a:lnSpc>
            </a:pPr>
            <a:r>
              <a:rPr lang="en-US" dirty="0" smtClean="0"/>
              <a:t>Probable outcome of the problem</a:t>
            </a:r>
          </a:p>
          <a:p>
            <a:pPr>
              <a:lnSpc>
                <a:spcPct val="150000"/>
              </a:lnSpc>
            </a:pPr>
            <a:r>
              <a:rPr lang="en-US" dirty="0" smtClean="0"/>
              <a:t>All these should be within 150 words</a:t>
            </a:r>
          </a:p>
          <a:p>
            <a:pPr>
              <a:lnSpc>
                <a:spcPct val="150000"/>
              </a:lnSpc>
            </a:pPr>
            <a:r>
              <a:rPr lang="en-US" dirty="0" smtClean="0"/>
              <a:t>It includes hypothesis also </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fontScale="62500" lnSpcReduction="20000"/>
          </a:bodyPr>
          <a:lstStyle/>
          <a:p>
            <a:pPr>
              <a:lnSpc>
                <a:spcPct val="160000"/>
              </a:lnSpc>
            </a:pPr>
            <a:r>
              <a:rPr lang="en-US" dirty="0" smtClean="0"/>
              <a:t>Discuss about design of the study</a:t>
            </a:r>
          </a:p>
          <a:p>
            <a:pPr>
              <a:lnSpc>
                <a:spcPct val="160000"/>
              </a:lnSpc>
            </a:pPr>
            <a:r>
              <a:rPr lang="en-US" dirty="0" smtClean="0"/>
              <a:t>Method of collection of data</a:t>
            </a:r>
          </a:p>
          <a:p>
            <a:pPr>
              <a:lnSpc>
                <a:spcPct val="160000"/>
              </a:lnSpc>
            </a:pPr>
            <a:r>
              <a:rPr lang="en-US" dirty="0" smtClean="0"/>
              <a:t>Presentation of data </a:t>
            </a:r>
          </a:p>
          <a:p>
            <a:pPr>
              <a:lnSpc>
                <a:spcPct val="160000"/>
              </a:lnSpc>
            </a:pPr>
            <a:r>
              <a:rPr lang="en-US" dirty="0" smtClean="0"/>
              <a:t>Analysis of data</a:t>
            </a:r>
          </a:p>
          <a:p>
            <a:pPr>
              <a:lnSpc>
                <a:spcPct val="160000"/>
              </a:lnSpc>
            </a:pPr>
            <a:r>
              <a:rPr lang="en-US" dirty="0" smtClean="0"/>
              <a:t>Special attention should be given on collection about source of data and randomization</a:t>
            </a:r>
          </a:p>
          <a:p>
            <a:pPr>
              <a:lnSpc>
                <a:spcPct val="160000"/>
              </a:lnSpc>
            </a:pPr>
            <a:r>
              <a:rPr lang="en-US" dirty="0" smtClean="0"/>
              <a:t>Obtaining the results </a:t>
            </a:r>
          </a:p>
          <a:p>
            <a:pPr>
              <a:lnSpc>
                <a:spcPct val="160000"/>
              </a:lnSpc>
            </a:pPr>
            <a:r>
              <a:rPr lang="en-US" dirty="0" smtClean="0"/>
              <a:t>Analysis of results </a:t>
            </a:r>
          </a:p>
          <a:p>
            <a:pPr>
              <a:lnSpc>
                <a:spcPct val="160000"/>
              </a:lnSpc>
            </a:pPr>
            <a:r>
              <a:rPr lang="en-US" dirty="0" smtClean="0"/>
              <a:t>Discussion on results</a:t>
            </a:r>
          </a:p>
          <a:p>
            <a:pPr>
              <a:lnSpc>
                <a:spcPct val="160000"/>
              </a:lnSpc>
            </a:pPr>
            <a:r>
              <a:rPr lang="en-US" dirty="0" smtClean="0"/>
              <a:t>Summary of results</a:t>
            </a:r>
          </a:p>
          <a:p>
            <a:pPr>
              <a:lnSpc>
                <a:spcPct val="160000"/>
              </a:lnSpc>
            </a:pPr>
            <a:r>
              <a:rPr lang="en-US" dirty="0" smtClean="0"/>
              <a:t>Conclusion </a:t>
            </a:r>
          </a:p>
          <a:p>
            <a:pPr>
              <a:lnSpc>
                <a:spcPct val="160000"/>
              </a:lnSpc>
            </a:pPr>
            <a:r>
              <a:rPr lang="en-US" dirty="0" smtClean="0"/>
              <a:t>Abstract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70000" lnSpcReduction="20000"/>
          </a:bodyPr>
          <a:lstStyle/>
          <a:p>
            <a:pPr algn="just">
              <a:lnSpc>
                <a:spcPct val="150000"/>
              </a:lnSpc>
            </a:pPr>
            <a:r>
              <a:rPr lang="en-US" dirty="0" smtClean="0"/>
              <a:t>Only interpretation of data</a:t>
            </a:r>
          </a:p>
          <a:p>
            <a:pPr algn="just">
              <a:lnSpc>
                <a:spcPct val="150000"/>
              </a:lnSpc>
            </a:pPr>
            <a:r>
              <a:rPr lang="en-US" dirty="0" smtClean="0"/>
              <a:t>Nothing can be put from the pockets</a:t>
            </a:r>
          </a:p>
          <a:p>
            <a:pPr algn="just">
              <a:lnSpc>
                <a:spcPct val="150000"/>
              </a:lnSpc>
            </a:pPr>
            <a:r>
              <a:rPr lang="en-US" dirty="0" smtClean="0"/>
              <a:t>No analysis work here</a:t>
            </a:r>
          </a:p>
          <a:p>
            <a:pPr algn="just">
              <a:lnSpc>
                <a:spcPct val="150000"/>
              </a:lnSpc>
            </a:pPr>
            <a:r>
              <a:rPr lang="en-US" dirty="0" smtClean="0"/>
              <a:t>If it is negative don’t make it positive</a:t>
            </a:r>
          </a:p>
          <a:p>
            <a:pPr algn="just">
              <a:lnSpc>
                <a:spcPct val="150000"/>
              </a:lnSpc>
            </a:pPr>
            <a:r>
              <a:rPr lang="en-US" dirty="0" smtClean="0"/>
              <a:t>Even a negative result is significant in research</a:t>
            </a:r>
          </a:p>
          <a:p>
            <a:pPr algn="just">
              <a:lnSpc>
                <a:spcPct val="150000"/>
              </a:lnSpc>
            </a:pPr>
            <a:r>
              <a:rPr lang="en-US" dirty="0" smtClean="0"/>
              <a:t>Results should not be tampered, fabricated, biased. It should be specific to the problem analysis.</a:t>
            </a:r>
          </a:p>
          <a:p>
            <a:pPr algn="just">
              <a:lnSpc>
                <a:spcPct val="150000"/>
              </a:lnSpc>
            </a:pPr>
            <a:r>
              <a:rPr lang="en-US" dirty="0" smtClean="0"/>
              <a:t>All inferences should be presented precisely in tabulation and graph form.</a:t>
            </a:r>
          </a:p>
          <a:p>
            <a:pPr algn="just">
              <a:lnSpc>
                <a:spcPct val="150000"/>
              </a:lnSpc>
            </a:pPr>
            <a:r>
              <a:rPr lang="en-US" dirty="0" smtClean="0"/>
              <a:t>If it is needed  photographs and illustrations may be permitted.</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fontScale="62500" lnSpcReduction="20000"/>
          </a:bodyPr>
          <a:lstStyle/>
          <a:p>
            <a:pPr algn="just">
              <a:lnSpc>
                <a:spcPct val="170000"/>
              </a:lnSpc>
            </a:pPr>
            <a:r>
              <a:rPr lang="en-US" dirty="0" smtClean="0"/>
              <a:t>Discussion should be based on literary review and results</a:t>
            </a:r>
          </a:p>
          <a:p>
            <a:pPr algn="just">
              <a:lnSpc>
                <a:spcPct val="170000"/>
              </a:lnSpc>
            </a:pPr>
            <a:r>
              <a:rPr lang="en-US" dirty="0" smtClean="0"/>
              <a:t>Discussion should be imperative if  there is a difference between literary and obtained results</a:t>
            </a:r>
          </a:p>
          <a:p>
            <a:pPr algn="just">
              <a:lnSpc>
                <a:spcPct val="170000"/>
              </a:lnSpc>
            </a:pPr>
            <a:r>
              <a:rPr lang="en-US" dirty="0" smtClean="0"/>
              <a:t>Discussion should be aimed to rectify or justify depending on the situation</a:t>
            </a:r>
          </a:p>
          <a:p>
            <a:pPr algn="just">
              <a:lnSpc>
                <a:spcPct val="170000"/>
              </a:lnSpc>
            </a:pPr>
            <a:r>
              <a:rPr lang="en-US" dirty="0" smtClean="0"/>
              <a:t>It should be within 3-5 pages, always should be in passive voice and avoid usage of words, I-Me-My.</a:t>
            </a:r>
          </a:p>
          <a:p>
            <a:pPr algn="just">
              <a:lnSpc>
                <a:spcPct val="170000"/>
              </a:lnSpc>
            </a:pPr>
            <a:r>
              <a:rPr lang="en-US" dirty="0" smtClean="0"/>
              <a:t>Discussion should be critical, own experiences may be added here, preferably discuss more on strength and weakness of the study.</a:t>
            </a:r>
          </a:p>
          <a:p>
            <a:pPr algn="just">
              <a:lnSpc>
                <a:spcPct val="170000"/>
              </a:lnSpc>
            </a:pPr>
            <a:r>
              <a:rPr lang="en-US" dirty="0" smtClean="0"/>
              <a:t>Discuss about the previous work (Literary review)and implication (Present study) of this work and scope for future work (citations). </a:t>
            </a:r>
          </a:p>
          <a:p>
            <a:pPr algn="just"/>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dirty="0" smtClean="0"/>
              <a:t>This is one area where researcher really puts his views in the form of logical analysis, analytical analysis or innovative analysis or intuitional analysis.</a:t>
            </a:r>
          </a:p>
          <a:p>
            <a:pPr algn="just">
              <a:lnSpc>
                <a:spcPct val="150000"/>
              </a:lnSpc>
            </a:pPr>
            <a:r>
              <a:rPr lang="en-US" dirty="0" smtClean="0"/>
              <a:t>Conclusion should draw solution to the problem or alternative solution to the problem, may be in a positive or negative way.</a:t>
            </a:r>
          </a:p>
          <a:p>
            <a:pPr algn="just">
              <a:lnSpc>
                <a:spcPct val="150000"/>
              </a:lnSpc>
            </a:pPr>
            <a:r>
              <a:rPr lang="en-US" dirty="0" smtClean="0"/>
              <a:t>Negative conclusions are also important in research, where it gives idea of negativity. </a:t>
            </a:r>
          </a:p>
          <a:p>
            <a:pPr>
              <a:buNone/>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dirty="0" smtClean="0"/>
              <a:t>Summarize the whole event</a:t>
            </a:r>
          </a:p>
          <a:p>
            <a:pPr algn="just">
              <a:lnSpc>
                <a:spcPct val="150000"/>
              </a:lnSpc>
            </a:pPr>
            <a:r>
              <a:rPr lang="en-US" dirty="0" smtClean="0"/>
              <a:t>Summary should be apt and simple</a:t>
            </a:r>
          </a:p>
          <a:p>
            <a:pPr algn="just">
              <a:lnSpc>
                <a:spcPct val="150000"/>
              </a:lnSpc>
            </a:pPr>
            <a:r>
              <a:rPr lang="en-US" dirty="0" smtClean="0"/>
              <a:t>There is no discussion in the summary</a:t>
            </a:r>
          </a:p>
          <a:p>
            <a:pPr algn="just">
              <a:lnSpc>
                <a:spcPct val="150000"/>
              </a:lnSpc>
            </a:pPr>
            <a:r>
              <a:rPr lang="en-US" dirty="0" smtClean="0"/>
              <a:t>The whole event / fact should be discussed in a chronological order specifically and methodically.</a:t>
            </a:r>
          </a:p>
          <a:p>
            <a:pPr algn="just">
              <a:lnSpc>
                <a:spcPct val="150000"/>
              </a:lnSpc>
            </a:pPr>
            <a:r>
              <a:rPr lang="en-US" dirty="0" smtClean="0"/>
              <a:t>Summary should be in present tense and importance should be given to silent findings.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228600" y="304800"/>
            <a:ext cx="8763000" cy="762000"/>
          </a:xfrm>
        </p:spPr>
        <p:txBody>
          <a:bodyPr>
            <a:normAutofit fontScale="90000"/>
          </a:bodyPr>
          <a:lstStyle/>
          <a:p>
            <a:pPr>
              <a:defRPr/>
            </a:pPr>
            <a:r>
              <a:rPr lang="en-NZ" sz="6000" b="1" dirty="0" smtClean="0">
                <a:solidFill>
                  <a:schemeClr val="tx1">
                    <a:lumMod val="75000"/>
                  </a:schemeClr>
                </a:solidFill>
              </a:rPr>
              <a:t>Oldest person to get Ph.D.</a:t>
            </a:r>
            <a:endParaRPr lang="en-US" sz="6000" b="1" dirty="0" smtClean="0">
              <a:solidFill>
                <a:schemeClr val="tx1">
                  <a:lumMod val="75000"/>
                </a:schemeClr>
              </a:solidFill>
            </a:endParaRPr>
          </a:p>
        </p:txBody>
      </p:sp>
      <p:sp>
        <p:nvSpPr>
          <p:cNvPr id="25604" name="Rectangle 3"/>
          <p:cNvSpPr>
            <a:spLocks noGrp="1" noChangeArrowheads="1"/>
          </p:cNvSpPr>
          <p:nvPr>
            <p:ph idx="1"/>
          </p:nvPr>
        </p:nvSpPr>
        <p:spPr>
          <a:xfrm>
            <a:off x="228600" y="838200"/>
            <a:ext cx="8763000" cy="5638800"/>
          </a:xfrm>
        </p:spPr>
        <p:txBody>
          <a:bodyPr/>
          <a:lstStyle/>
          <a:p>
            <a:pPr marL="400050" indent="-400050">
              <a:defRPr/>
            </a:pPr>
            <a:r>
              <a:rPr kumimoji="1" lang="en-US" sz="2800" b="1" dirty="0" smtClean="0">
                <a:solidFill>
                  <a:schemeClr val="accent1">
                    <a:lumMod val="50000"/>
                  </a:schemeClr>
                </a:solidFill>
              </a:rPr>
              <a:t> </a:t>
            </a:r>
            <a:endParaRPr lang="en-US" sz="2800" b="1" dirty="0" smtClean="0">
              <a:solidFill>
                <a:schemeClr val="accent1">
                  <a:lumMod val="50000"/>
                </a:schemeClr>
              </a:solidFill>
            </a:endParaRPr>
          </a:p>
          <a:p>
            <a:pPr algn="just">
              <a:defRPr/>
            </a:pPr>
            <a:r>
              <a:rPr lang="en-US" sz="4400" b="1" dirty="0" smtClean="0">
                <a:solidFill>
                  <a:srgbClr val="0000FF"/>
                </a:solidFill>
                <a:latin typeface="Times New Roman" pitchFamily="18" charset="0"/>
                <a:cs typeface="Times New Roman" pitchFamily="18" charset="0"/>
              </a:rPr>
              <a:t>Edgar Douse, aged 93 (literally aged), is the oldest person in the world to get a </a:t>
            </a:r>
            <a:r>
              <a:rPr lang="en-US" sz="4400" b="1" dirty="0" err="1" smtClean="0">
                <a:solidFill>
                  <a:srgbClr val="0000FF"/>
                </a:solidFill>
                <a:latin typeface="Times New Roman" pitchFamily="18" charset="0"/>
                <a:cs typeface="Times New Roman" pitchFamily="18" charset="0"/>
              </a:rPr>
              <a:t>Ph.D</a:t>
            </a:r>
            <a:r>
              <a:rPr lang="en-US" sz="4400" b="1" dirty="0" smtClean="0">
                <a:solidFill>
                  <a:srgbClr val="0000FF"/>
                </a:solidFill>
                <a:latin typeface="Times New Roman" pitchFamily="18" charset="0"/>
                <a:cs typeface="Times New Roman" pitchFamily="18" charset="0"/>
              </a:rPr>
              <a:t> </a:t>
            </a:r>
            <a:r>
              <a:rPr lang="en-US" sz="4400" dirty="0" smtClean="0"/>
              <a:t/>
            </a:r>
            <a:br>
              <a:rPr lang="en-US" sz="4400" dirty="0" smtClean="0"/>
            </a:br>
            <a:endParaRPr lang="en-US" sz="4400" dirty="0" smtClean="0"/>
          </a:p>
        </p:txBody>
      </p:sp>
      <p:sp>
        <p:nvSpPr>
          <p:cNvPr id="34818" name="Slide Number Placeholder 5"/>
          <p:cNvSpPr>
            <a:spLocks noGrp="1"/>
          </p:cNvSpPr>
          <p:nvPr>
            <p:ph type="sldNum" sz="quarter" idx="12"/>
          </p:nvPr>
        </p:nvSpPr>
        <p:spPr>
          <a:xfrm>
            <a:off x="6553200" y="6324600"/>
            <a:ext cx="1905000" cy="457200"/>
          </a:xfrm>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2DF7CEA-5A95-4767-BD05-CF39E061B6B7}"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US"/>
          </a:p>
        </p:txBody>
      </p:sp>
      <p:pic>
        <p:nvPicPr>
          <p:cNvPr id="34821" name="Picture 4"/>
          <p:cNvPicPr>
            <a:picLocks noChangeAspect="1" noChangeArrowheads="1"/>
          </p:cNvPicPr>
          <p:nvPr/>
        </p:nvPicPr>
        <p:blipFill>
          <a:blip r:embed="rId2" cstate="print"/>
          <a:srcRect/>
          <a:stretch>
            <a:fillRect/>
          </a:stretch>
        </p:blipFill>
        <p:spPr bwMode="auto">
          <a:xfrm>
            <a:off x="2667000" y="4191000"/>
            <a:ext cx="1828800" cy="2057400"/>
          </a:xfrm>
          <a:prstGeom prst="rect">
            <a:avLst/>
          </a:prstGeom>
          <a:noFill/>
          <a:ln w="9525">
            <a:noFill/>
            <a:miter lim="800000"/>
            <a:headEnd/>
            <a:tailEnd/>
          </a:ln>
        </p:spPr>
      </p:pic>
      <p:sp>
        <p:nvSpPr>
          <p:cNvPr id="331781" name="Text Box 5"/>
          <p:cNvSpPr txBox="1">
            <a:spLocks noChangeArrowheads="1"/>
          </p:cNvSpPr>
          <p:nvPr/>
        </p:nvSpPr>
        <p:spPr bwMode="auto">
          <a:xfrm>
            <a:off x="228600" y="4038600"/>
            <a:ext cx="2362200" cy="461963"/>
          </a:xfrm>
          <a:prstGeom prst="rect">
            <a:avLst/>
          </a:prstGeom>
          <a:noFill/>
          <a:ln w="9525">
            <a:noFill/>
            <a:miter lim="800000"/>
            <a:headEnd/>
            <a:tailEnd/>
          </a:ln>
          <a:effectLst/>
        </p:spPr>
        <p:txBody>
          <a:bodyPr>
            <a:spAutoFit/>
          </a:bodyPr>
          <a:lstStyle/>
          <a:p>
            <a:pPr algn="ctr" eaLnBrk="1" hangingPunct="1">
              <a:spcBef>
                <a:spcPct val="50000"/>
              </a:spcBef>
              <a:buClr>
                <a:srgbClr val="000000"/>
              </a:buClr>
              <a:buSzPct val="100000"/>
              <a:buFont typeface="Times New Roman" panose="02020603050405020304" pitchFamily="18" charset="0"/>
              <a:buNone/>
              <a:defRPr/>
            </a:pPr>
            <a:r>
              <a:rPr lang="en-US" sz="2400" b="1" dirty="0">
                <a:solidFill>
                  <a:schemeClr val="tx1">
                    <a:lumMod val="75000"/>
                  </a:schemeClr>
                </a:solidFill>
                <a:latin typeface="Arial" panose="020B0604020202020204" pitchFamily="34" charset="0"/>
                <a:ea typeface="+mn-ea"/>
                <a:cs typeface="Arial" pitchFamily="34" charset="0"/>
              </a:rPr>
              <a:t> </a:t>
            </a:r>
          </a:p>
        </p:txBody>
      </p:sp>
      <p:sp>
        <p:nvSpPr>
          <p:cNvPr id="25607" name="Text Box 6"/>
          <p:cNvSpPr txBox="1">
            <a:spLocks noChangeArrowheads="1"/>
          </p:cNvSpPr>
          <p:nvPr/>
        </p:nvSpPr>
        <p:spPr bwMode="auto">
          <a:xfrm>
            <a:off x="4724400" y="4267200"/>
            <a:ext cx="4038600" cy="461963"/>
          </a:xfrm>
          <a:prstGeom prst="rect">
            <a:avLst/>
          </a:prstGeom>
          <a:noFill/>
          <a:ln w="9525">
            <a:noFill/>
            <a:miter lim="800000"/>
            <a:headEnd/>
            <a:tailEnd/>
          </a:ln>
        </p:spPr>
        <p:txBody>
          <a:bodyPr>
            <a:spAutoFit/>
          </a:bodyPr>
          <a:lstStyle/>
          <a:p>
            <a:pPr eaLnBrk="1" hangingPunct="1">
              <a:spcBef>
                <a:spcPct val="20000"/>
              </a:spcBef>
              <a:buClr>
                <a:schemeClr val="tx2"/>
              </a:buClr>
              <a:buSzPct val="70000"/>
              <a:buFont typeface="Wingdings" charset="2"/>
              <a:buNone/>
              <a:defRPr/>
            </a:pPr>
            <a:r>
              <a:rPr lang="en-US" sz="2400" b="1" i="1" dirty="0">
                <a:solidFill>
                  <a:schemeClr val="accent1">
                    <a:lumMod val="50000"/>
                  </a:schemeClr>
                </a:solidFill>
                <a:ea typeface="+mn-ea"/>
                <a:cs typeface="+mn-cs"/>
              </a:rPr>
              <a:t> </a:t>
            </a:r>
            <a:endParaRPr lang="en-US" sz="2400" b="1" dirty="0">
              <a:solidFill>
                <a:schemeClr val="accent1">
                  <a:lumMod val="50000"/>
                </a:schemeClr>
              </a:solidFill>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604">
                                            <p:txEl>
                                              <p:pRg st="1" end="1"/>
                                            </p:txEl>
                                          </p:spTgt>
                                        </p:tgtEl>
                                        <p:attrNameLst>
                                          <p:attrName>style.visibility</p:attrName>
                                        </p:attrNameLst>
                                      </p:cBhvr>
                                      <p:to>
                                        <p:strVal val="visible"/>
                                      </p:to>
                                    </p:set>
                                    <p:anim calcmode="lin" valueType="num">
                                      <p:cBhvr>
                                        <p:cTn id="7" dur="1000" fill="hold"/>
                                        <p:tgtEl>
                                          <p:spTgt spid="2560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560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5604">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31781"/>
                                        </p:tgtEl>
                                        <p:attrNameLst>
                                          <p:attrName>style.visibility</p:attrName>
                                        </p:attrNameLst>
                                      </p:cBhvr>
                                      <p:to>
                                        <p:strVal val="visible"/>
                                      </p:to>
                                    </p:set>
                                    <p:anim calcmode="lin" valueType="num">
                                      <p:cBhvr>
                                        <p:cTn id="14" dur="1000" fill="hold"/>
                                        <p:tgtEl>
                                          <p:spTgt spid="331781"/>
                                        </p:tgtEl>
                                        <p:attrNameLst>
                                          <p:attrName>ppt_w</p:attrName>
                                        </p:attrNameLst>
                                      </p:cBhvr>
                                      <p:tavLst>
                                        <p:tav tm="0">
                                          <p:val>
                                            <p:strVal val="#ppt_w*0.70"/>
                                          </p:val>
                                        </p:tav>
                                        <p:tav tm="100000">
                                          <p:val>
                                            <p:strVal val="#ppt_w"/>
                                          </p:val>
                                        </p:tav>
                                      </p:tavLst>
                                    </p:anim>
                                    <p:anim calcmode="lin" valueType="num">
                                      <p:cBhvr>
                                        <p:cTn id="15" dur="1000" fill="hold"/>
                                        <p:tgtEl>
                                          <p:spTgt spid="331781"/>
                                        </p:tgtEl>
                                        <p:attrNameLst>
                                          <p:attrName>ppt_h</p:attrName>
                                        </p:attrNameLst>
                                      </p:cBhvr>
                                      <p:tavLst>
                                        <p:tav tm="0">
                                          <p:val>
                                            <p:strVal val="#ppt_h"/>
                                          </p:val>
                                        </p:tav>
                                        <p:tav tm="100000">
                                          <p:val>
                                            <p:strVal val="#ppt_h"/>
                                          </p:val>
                                        </p:tav>
                                      </p:tavLst>
                                    </p:anim>
                                    <p:animEffect transition="in" filter="fade">
                                      <p:cBhvr>
                                        <p:cTn id="16" dur="1000"/>
                                        <p:tgtEl>
                                          <p:spTgt spid="3317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p:cTn id="21" dur="1000" fill="hold"/>
                                        <p:tgtEl>
                                          <p:spTgt spid="25607"/>
                                        </p:tgtEl>
                                        <p:attrNameLst>
                                          <p:attrName>ppt_w</p:attrName>
                                        </p:attrNameLst>
                                      </p:cBhvr>
                                      <p:tavLst>
                                        <p:tav tm="0">
                                          <p:val>
                                            <p:strVal val="#ppt_w*0.70"/>
                                          </p:val>
                                        </p:tav>
                                        <p:tav tm="100000">
                                          <p:val>
                                            <p:strVal val="#ppt_w"/>
                                          </p:val>
                                        </p:tav>
                                      </p:tavLst>
                                    </p:anim>
                                    <p:anim calcmode="lin" valueType="num">
                                      <p:cBhvr>
                                        <p:cTn id="22" dur="1000" fill="hold"/>
                                        <p:tgtEl>
                                          <p:spTgt spid="25607"/>
                                        </p:tgtEl>
                                        <p:attrNameLst>
                                          <p:attrName>ppt_h</p:attrName>
                                        </p:attrNameLst>
                                      </p:cBhvr>
                                      <p:tavLst>
                                        <p:tav tm="0">
                                          <p:val>
                                            <p:strVal val="#ppt_h"/>
                                          </p:val>
                                        </p:tav>
                                        <p:tav tm="100000">
                                          <p:val>
                                            <p:strVal val="#ppt_h"/>
                                          </p:val>
                                        </p:tav>
                                      </p:tavLst>
                                    </p:anim>
                                    <p:animEffect transition="in" filter="fade">
                                      <p:cBhvr>
                                        <p:cTn id="23" dur="1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P spid="331781" grpId="0"/>
      <p:bldP spid="2560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77500" lnSpcReduction="20000"/>
          </a:bodyPr>
          <a:lstStyle/>
          <a:p>
            <a:pPr algn="just">
              <a:lnSpc>
                <a:spcPct val="160000"/>
              </a:lnSpc>
            </a:pPr>
            <a:r>
              <a:rPr lang="en-US" dirty="0" smtClean="0"/>
              <a:t>Abstract is nothing but shorter form of the summary</a:t>
            </a:r>
          </a:p>
          <a:p>
            <a:pPr algn="just">
              <a:lnSpc>
                <a:spcPct val="160000"/>
              </a:lnSpc>
            </a:pPr>
            <a:r>
              <a:rPr lang="en-US" dirty="0" smtClean="0"/>
              <a:t>Abstract should be within 300 words or within 1 or 2 pages and should be in present tense.</a:t>
            </a:r>
          </a:p>
          <a:p>
            <a:pPr algn="just">
              <a:lnSpc>
                <a:spcPct val="160000"/>
              </a:lnSpc>
            </a:pPr>
            <a:r>
              <a:rPr lang="en-US" dirty="0" smtClean="0"/>
              <a:t>It is not merely a summary or project report, it should clearly indicate the judgment of the researcher and give a solid stand for his answer to the problem. </a:t>
            </a:r>
          </a:p>
          <a:p>
            <a:pPr algn="just">
              <a:lnSpc>
                <a:spcPct val="160000"/>
              </a:lnSpc>
            </a:pPr>
            <a:r>
              <a:rPr lang="en-US" dirty="0" smtClean="0"/>
              <a:t>Abstract is mirror of whole project and if somebody reads the abstract thoroughly he should have a glance of whole project.</a:t>
            </a:r>
          </a:p>
          <a:p>
            <a:pPr algn="just">
              <a:lnSpc>
                <a:spcPct val="160000"/>
              </a:lnSpc>
            </a:pPr>
            <a:r>
              <a:rPr lang="en-US" dirty="0" smtClean="0"/>
              <a:t>Key words are important characteristics of abstract.</a:t>
            </a:r>
          </a:p>
          <a:p>
            <a:pPr algn="just">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writing </a:t>
            </a:r>
            <a:endParaRPr lang="en-US" dirty="0"/>
          </a:p>
        </p:txBody>
      </p:sp>
      <p:sp>
        <p:nvSpPr>
          <p:cNvPr id="3" name="Content Placeholder 2"/>
          <p:cNvSpPr>
            <a:spLocks noGrp="1"/>
          </p:cNvSpPr>
          <p:nvPr>
            <p:ph idx="1"/>
          </p:nvPr>
        </p:nvSpPr>
        <p:spPr/>
        <p:txBody>
          <a:bodyPr/>
          <a:lstStyle/>
          <a:p>
            <a:r>
              <a:rPr lang="en-US" dirty="0" smtClean="0"/>
              <a:t>There are two styles of reference writing, one is Vancouver style and other one is Harvard style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96200" cy="1508760"/>
          </a:xfrm>
        </p:spPr>
        <p:txBody>
          <a:bodyPr>
            <a:normAutofit fontScale="90000"/>
          </a:bodyPr>
          <a:lstStyle/>
          <a:p>
            <a:r>
              <a:rPr lang="en-US" dirty="0" smtClean="0"/>
              <a:t/>
            </a:r>
            <a:br>
              <a:rPr lang="en-US" dirty="0" smtClean="0"/>
            </a:br>
            <a:r>
              <a:rPr lang="en-US" dirty="0" smtClean="0"/>
              <a:t/>
            </a:r>
            <a:br>
              <a:rPr lang="en-US" dirty="0" smtClean="0"/>
            </a:br>
            <a:r>
              <a:rPr lang="en-US" dirty="0" smtClean="0"/>
              <a:t>Acknowledgement &amp; Appendix</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en-US" dirty="0" smtClean="0"/>
              <a:t>Acknowledge and recognize guide, co guide, faculty and others who are specific contributors in the study in a chronological order.</a:t>
            </a:r>
          </a:p>
          <a:p>
            <a:pPr algn="just">
              <a:lnSpc>
                <a:spcPct val="150000"/>
              </a:lnSpc>
            </a:pPr>
            <a:r>
              <a:rPr lang="en-US" dirty="0" smtClean="0"/>
              <a:t>Appendix should include important documents of data collection, photographs and other materials which are important in the study.</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Seminar question</a:t>
            </a:r>
            <a:endParaRPr lang="en-US" dirty="0"/>
          </a:p>
        </p:txBody>
      </p:sp>
      <p:sp>
        <p:nvSpPr>
          <p:cNvPr id="7" name="Content Placeholder 6"/>
          <p:cNvSpPr>
            <a:spLocks noGrp="1"/>
          </p:cNvSpPr>
          <p:nvPr>
            <p:ph idx="1"/>
          </p:nvPr>
        </p:nvSpPr>
        <p:spPr/>
        <p:txBody>
          <a:bodyPr>
            <a:normAutofit fontScale="92500"/>
          </a:bodyPr>
          <a:lstStyle/>
          <a:p>
            <a:pPr algn="just"/>
            <a:r>
              <a:rPr lang="en-US" dirty="0" smtClean="0"/>
              <a:t>Can we infer that modern scientists borrowed the concept of research methodology unknowingly from Ayurveda </a:t>
            </a:r>
          </a:p>
          <a:p>
            <a:pPr algn="ctr">
              <a:buNone/>
            </a:pPr>
            <a:r>
              <a:rPr lang="en-US" sz="9600" dirty="0" smtClean="0">
                <a:solidFill>
                  <a:srgbClr val="C00000"/>
                </a:solidFill>
              </a:rPr>
              <a:t>???</a:t>
            </a:r>
          </a:p>
          <a:p>
            <a:r>
              <a:rPr lang="en-US" dirty="0" smtClean="0"/>
              <a:t>If yes </a:t>
            </a:r>
          </a:p>
          <a:p>
            <a:r>
              <a:rPr lang="en-US" dirty="0" smtClean="0"/>
              <a:t>If no</a:t>
            </a:r>
          </a:p>
          <a:p>
            <a:r>
              <a:rPr lang="en-US" dirty="0" smtClean="0"/>
              <a:t>Please give your inputs </a:t>
            </a:r>
            <a:r>
              <a:rPr lang="en-US" dirty="0" smtClean="0">
                <a:solidFill>
                  <a:srgbClr val="002060"/>
                </a:solidFill>
              </a:rPr>
              <a:t>ayurvedaresearch2017@gmail.com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Clinical research comment</a:t>
            </a:r>
            <a:r>
              <a:rPr lang="en-GB" dirty="0" smtClean="0"/>
              <a: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GB" dirty="0" smtClean="0"/>
              <a:t>A clinical research project is designed on the basis of ‘</a:t>
            </a:r>
            <a:r>
              <a:rPr lang="en-GB" dirty="0" err="1" smtClean="0"/>
              <a:t>yukti</a:t>
            </a:r>
            <a:r>
              <a:rPr lang="en-GB" dirty="0" smtClean="0"/>
              <a:t>’</a:t>
            </a:r>
            <a:r>
              <a:rPr lang="en-GB" baseline="30000" dirty="0" smtClean="0"/>
              <a:t> </a:t>
            </a:r>
            <a:r>
              <a:rPr lang="en-GB" dirty="0" smtClean="0"/>
              <a:t>- a systematic, intelligent arrangement of thought based on ‘</a:t>
            </a:r>
            <a:r>
              <a:rPr lang="en-GB" dirty="0" err="1" smtClean="0"/>
              <a:t>aptopadesha</a:t>
            </a:r>
            <a:r>
              <a:rPr lang="en-GB" dirty="0" smtClean="0"/>
              <a:t>’</a:t>
            </a:r>
            <a:r>
              <a:rPr lang="en-GB" baseline="30000" dirty="0" smtClean="0"/>
              <a:t> </a:t>
            </a:r>
            <a:r>
              <a:rPr lang="en-GB" dirty="0" smtClean="0"/>
              <a:t>- known facts about the topic; conducted ‘</a:t>
            </a:r>
            <a:r>
              <a:rPr lang="en-GB" dirty="0" err="1" smtClean="0"/>
              <a:t>pratyaksha</a:t>
            </a:r>
            <a:r>
              <a:rPr lang="en-GB" dirty="0" smtClean="0"/>
              <a:t>’</a:t>
            </a:r>
            <a:r>
              <a:rPr lang="en-GB" baseline="30000" dirty="0" smtClean="0"/>
              <a:t> </a:t>
            </a:r>
            <a:r>
              <a:rPr lang="en-GB" dirty="0" smtClean="0"/>
              <a:t>- in specified precise setting; with ‘</a:t>
            </a:r>
            <a:r>
              <a:rPr lang="en-GB" dirty="0" err="1" smtClean="0"/>
              <a:t>anuman</a:t>
            </a:r>
            <a:r>
              <a:rPr lang="en-GB" dirty="0" smtClean="0"/>
              <a:t>’ - expected outcome or inference. When the work is complete it can be added to ‘</a:t>
            </a:r>
            <a:r>
              <a:rPr lang="en-GB" dirty="0" err="1" smtClean="0"/>
              <a:t>Aeitihya</a:t>
            </a:r>
            <a:r>
              <a:rPr lang="en-GB" dirty="0" smtClean="0"/>
              <a:t>’-a written document. </a:t>
            </a:r>
            <a:endParaRPr lang="en-US" dirty="0" smtClean="0"/>
          </a:p>
          <a:p>
            <a:pPr algn="just"/>
            <a:r>
              <a:rPr lang="en-GB" dirty="0" smtClean="0"/>
              <a:t>There are no references to the designs like, randomised controlled trials or longitudinal methods but the theme method can be co-related to case control studies which are now being supported by WHO considering individuality.  Also keeping the meaning at the core intact, new thinking can be developed</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Drug Research Examples</a:t>
            </a:r>
            <a:r>
              <a:rPr lang="en-GB" b="1" dirty="0" smtClean="0"/>
              <a:t>:</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GB" dirty="0" smtClean="0"/>
              <a:t>The formulation </a:t>
            </a:r>
            <a:r>
              <a:rPr lang="en-GB" dirty="0" err="1" smtClean="0"/>
              <a:t>Pippali</a:t>
            </a:r>
            <a:r>
              <a:rPr lang="en-GB" dirty="0" smtClean="0"/>
              <a:t> </a:t>
            </a:r>
            <a:r>
              <a:rPr lang="en-GB" dirty="0" err="1" smtClean="0"/>
              <a:t>ksheera</a:t>
            </a:r>
            <a:r>
              <a:rPr lang="en-GB" dirty="0" smtClean="0"/>
              <a:t>, that is piper </a:t>
            </a:r>
            <a:r>
              <a:rPr lang="en-GB" dirty="0" err="1" smtClean="0"/>
              <a:t>longum</a:t>
            </a:r>
            <a:r>
              <a:rPr lang="en-GB" dirty="0" smtClean="0"/>
              <a:t> processed in milk is advised and not </a:t>
            </a:r>
            <a:r>
              <a:rPr lang="en-GB" dirty="0" err="1" smtClean="0"/>
              <a:t>pippali</a:t>
            </a:r>
            <a:r>
              <a:rPr lang="en-GB" dirty="0" smtClean="0"/>
              <a:t> </a:t>
            </a:r>
            <a:r>
              <a:rPr lang="en-GB" dirty="0" err="1" smtClean="0"/>
              <a:t>kashaya</a:t>
            </a:r>
            <a:r>
              <a:rPr lang="en-GB" dirty="0" smtClean="0"/>
              <a:t>.</a:t>
            </a:r>
          </a:p>
          <a:p>
            <a:pPr algn="just"/>
            <a:endParaRPr lang="en-GB" baseline="30000" dirty="0" smtClean="0"/>
          </a:p>
          <a:p>
            <a:pPr algn="just"/>
            <a:r>
              <a:rPr lang="en-GB" dirty="0" smtClean="0"/>
              <a:t>Use of </a:t>
            </a:r>
            <a:r>
              <a:rPr lang="en-GB" dirty="0" err="1" smtClean="0"/>
              <a:t>centella</a:t>
            </a:r>
            <a:r>
              <a:rPr lang="en-GB" dirty="0" smtClean="0"/>
              <a:t> </a:t>
            </a:r>
            <a:r>
              <a:rPr lang="en-GB" dirty="0" err="1" smtClean="0"/>
              <a:t>asiatica</a:t>
            </a:r>
            <a:r>
              <a:rPr lang="en-GB" dirty="0" smtClean="0"/>
              <a:t> </a:t>
            </a:r>
            <a:r>
              <a:rPr lang="en-GB" i="1" dirty="0" smtClean="0"/>
              <a:t>juice</a:t>
            </a:r>
            <a:r>
              <a:rPr lang="en-GB" dirty="0" smtClean="0"/>
              <a:t>, </a:t>
            </a:r>
            <a:r>
              <a:rPr lang="en-GB" dirty="0" err="1" smtClean="0"/>
              <a:t>glycerrhiza</a:t>
            </a:r>
            <a:r>
              <a:rPr lang="en-GB" dirty="0" smtClean="0"/>
              <a:t> </a:t>
            </a:r>
            <a:r>
              <a:rPr lang="en-GB" dirty="0" err="1" smtClean="0"/>
              <a:t>glabra</a:t>
            </a:r>
            <a:r>
              <a:rPr lang="en-GB" dirty="0" smtClean="0"/>
              <a:t> </a:t>
            </a:r>
            <a:r>
              <a:rPr lang="en-GB" i="1" dirty="0" smtClean="0"/>
              <a:t>powder</a:t>
            </a:r>
            <a:r>
              <a:rPr lang="en-GB" dirty="0" smtClean="0"/>
              <a:t> or convolvulus </a:t>
            </a:r>
            <a:r>
              <a:rPr lang="en-GB" dirty="0" err="1" smtClean="0"/>
              <a:t>pluricaulis</a:t>
            </a:r>
            <a:r>
              <a:rPr lang="en-GB" dirty="0" smtClean="0"/>
              <a:t> </a:t>
            </a:r>
            <a:r>
              <a:rPr lang="en-GB" i="1" dirty="0" smtClean="0"/>
              <a:t>paste</a:t>
            </a:r>
            <a:r>
              <a:rPr lang="en-GB" dirty="0" smtClean="0"/>
              <a:t> with milk to achieve the </a:t>
            </a:r>
            <a:r>
              <a:rPr lang="en-GB" dirty="0" err="1" smtClean="0"/>
              <a:t>Medhya</a:t>
            </a:r>
            <a:r>
              <a:rPr lang="en-GB" dirty="0" smtClean="0"/>
              <a:t> effect, points out that a particular dosage form along with a particular </a:t>
            </a:r>
            <a:r>
              <a:rPr lang="en-GB" dirty="0" err="1" smtClean="0"/>
              <a:t>anupana</a:t>
            </a:r>
            <a:r>
              <a:rPr lang="en-GB" dirty="0" smtClean="0"/>
              <a:t> is administered to achieve a specific pharmacological action is nothing but a conclusion after research.</a:t>
            </a:r>
          </a:p>
          <a:p>
            <a:pPr algn="just"/>
            <a:endParaRPr lang="en-US" dirty="0" smtClean="0"/>
          </a:p>
          <a:p>
            <a:pPr algn="just"/>
            <a:r>
              <a:rPr lang="en-GB" dirty="0" smtClean="0"/>
              <a:t>Another example comes from a later text like </a:t>
            </a:r>
            <a:r>
              <a:rPr lang="en-GB" dirty="0" err="1" smtClean="0"/>
              <a:t>Bhavprakash</a:t>
            </a:r>
            <a:r>
              <a:rPr lang="en-GB" dirty="0" smtClean="0"/>
              <a:t>. </a:t>
            </a:r>
            <a:r>
              <a:rPr lang="en-GB" dirty="0" err="1" smtClean="0"/>
              <a:t>Chopchini</a:t>
            </a:r>
            <a:r>
              <a:rPr lang="en-GB" dirty="0" smtClean="0"/>
              <a:t> [</a:t>
            </a:r>
            <a:r>
              <a:rPr lang="en-GB" dirty="0" err="1" smtClean="0"/>
              <a:t>Smilex</a:t>
            </a:r>
            <a:r>
              <a:rPr lang="en-GB" dirty="0" smtClean="0"/>
              <a:t> china] a plant of Chinese origin is identified for its rasa, </a:t>
            </a:r>
            <a:r>
              <a:rPr lang="en-GB" dirty="0" err="1" smtClean="0"/>
              <a:t>veerya</a:t>
            </a:r>
            <a:r>
              <a:rPr lang="en-GB" dirty="0" smtClean="0"/>
              <a:t>, </a:t>
            </a:r>
            <a:r>
              <a:rPr lang="en-GB" dirty="0" err="1" smtClean="0"/>
              <a:t>vipaka</a:t>
            </a:r>
            <a:r>
              <a:rPr lang="en-GB" dirty="0" smtClean="0"/>
              <a:t>  </a:t>
            </a:r>
            <a:r>
              <a:rPr lang="en-GB" dirty="0" err="1" smtClean="0"/>
              <a:t>guna</a:t>
            </a:r>
            <a:r>
              <a:rPr lang="en-GB" dirty="0" smtClean="0"/>
              <a:t> and Karma. Its action is best seen in powder form than decoction in inflammatory conditions of joints and second or third stage of </a:t>
            </a:r>
            <a:r>
              <a:rPr lang="en-GB" dirty="0" err="1" smtClean="0"/>
              <a:t>veneral</a:t>
            </a:r>
            <a:r>
              <a:rPr lang="en-GB" dirty="0" smtClean="0"/>
              <a:t> diseases.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Drug Research Comment</a:t>
            </a:r>
            <a:r>
              <a:rPr lang="en-GB" b="1" dirty="0" smtClean="0"/>
              <a:t>:</a:t>
            </a:r>
            <a:endParaRPr lang="en-US" dirty="0"/>
          </a:p>
        </p:txBody>
      </p:sp>
      <p:sp>
        <p:nvSpPr>
          <p:cNvPr id="3" name="Content Placeholder 2"/>
          <p:cNvSpPr>
            <a:spLocks noGrp="1"/>
          </p:cNvSpPr>
          <p:nvPr>
            <p:ph idx="1"/>
          </p:nvPr>
        </p:nvSpPr>
        <p:spPr/>
        <p:txBody>
          <a:bodyPr/>
          <a:lstStyle/>
          <a:p>
            <a:pPr algn="just"/>
            <a:r>
              <a:rPr lang="en-GB" dirty="0" smtClean="0"/>
              <a:t>At this point it is a must to note that the understanding of </a:t>
            </a:r>
            <a:r>
              <a:rPr lang="en-GB" dirty="0" err="1" smtClean="0"/>
              <a:t>Ayurveda</a:t>
            </a:r>
            <a:r>
              <a:rPr lang="en-GB" dirty="0" smtClean="0"/>
              <a:t> with respect to </a:t>
            </a:r>
            <a:r>
              <a:rPr lang="en-GB" b="1" i="1" dirty="0" smtClean="0"/>
              <a:t>Drug </a:t>
            </a:r>
            <a:r>
              <a:rPr lang="en-GB" dirty="0" smtClean="0"/>
              <a:t>quality assurance, toxicity, antidotes, and efficacy is similar to current understanding. </a:t>
            </a:r>
          </a:p>
          <a:p>
            <a:pPr algn="just"/>
            <a:endParaRPr lang="en-GB" dirty="0" smtClean="0"/>
          </a:p>
          <a:p>
            <a:pPr algn="just"/>
            <a:r>
              <a:rPr lang="en-GB" dirty="0" smtClean="0"/>
              <a:t>The development of dosage forms like </a:t>
            </a:r>
            <a:r>
              <a:rPr lang="en-GB" dirty="0" err="1" smtClean="0"/>
              <a:t>parpati</a:t>
            </a:r>
            <a:r>
              <a:rPr lang="en-GB" dirty="0" smtClean="0"/>
              <a:t> or </a:t>
            </a:r>
            <a:r>
              <a:rPr lang="en-GB" dirty="0" err="1" smtClean="0"/>
              <a:t>pottali</a:t>
            </a:r>
            <a:r>
              <a:rPr lang="en-GB" dirty="0" smtClean="0"/>
              <a:t> are concrete examples of drug development process through research where herbs and minerals-metals are processed together.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Literary research Comment</a:t>
            </a:r>
            <a:r>
              <a:rPr lang="en-GB" dirty="0" smtClean="0"/>
              <a:t>:</a:t>
            </a:r>
            <a:endParaRPr lang="en-US" dirty="0"/>
          </a:p>
        </p:txBody>
      </p:sp>
      <p:sp>
        <p:nvSpPr>
          <p:cNvPr id="3" name="Content Placeholder 2"/>
          <p:cNvSpPr>
            <a:spLocks noGrp="1"/>
          </p:cNvSpPr>
          <p:nvPr>
            <p:ph idx="1"/>
          </p:nvPr>
        </p:nvSpPr>
        <p:spPr>
          <a:xfrm>
            <a:off x="612648" y="1600200"/>
            <a:ext cx="8153400" cy="4876800"/>
          </a:xfrm>
        </p:spPr>
        <p:txBody>
          <a:bodyPr>
            <a:normAutofit fontScale="77500" lnSpcReduction="20000"/>
          </a:bodyPr>
          <a:lstStyle/>
          <a:p>
            <a:pPr algn="just"/>
            <a:endParaRPr lang="en-GB" dirty="0" smtClean="0"/>
          </a:p>
          <a:p>
            <a:pPr algn="just"/>
            <a:r>
              <a:rPr lang="en-GB" dirty="0" smtClean="0"/>
              <a:t>The techniques described or factors considered for literary research seem complex in modern days because of the main constraint of limited availability of writing materials, which is responsible for preparation of a few copies of manuscripts of any book.</a:t>
            </a:r>
          </a:p>
          <a:p>
            <a:pPr algn="just"/>
            <a:endParaRPr lang="en-GB" dirty="0" smtClean="0"/>
          </a:p>
          <a:p>
            <a:pPr algn="just"/>
            <a:r>
              <a:rPr lang="en-GB" dirty="0" smtClean="0"/>
              <a:t> It must have been quite a worth brainstorming exercise to express the content in a well structured -mainly poetic- form without hampering the exact shade of meanings. Today writing, printing and publishing has become easily accessible and affordable to common man.</a:t>
            </a:r>
          </a:p>
          <a:p>
            <a:pPr algn="just"/>
            <a:endParaRPr lang="en-GB" dirty="0" smtClean="0"/>
          </a:p>
          <a:p>
            <a:pPr algn="just"/>
            <a:r>
              <a:rPr lang="en-GB" dirty="0" smtClean="0"/>
              <a:t> The extra efforts of using poetic form are reduced but the basic principle of correct usage of terminology, sentence construction, grammatical correctness and expression in minimum possible words to convey a scientific invention and discovery remains the same. This places </a:t>
            </a:r>
            <a:r>
              <a:rPr lang="en-GB" dirty="0" err="1" smtClean="0"/>
              <a:t>Ayurveda</a:t>
            </a:r>
            <a:r>
              <a:rPr lang="en-GB" dirty="0" smtClean="0"/>
              <a:t> on higher pedestal as best example of medical literature.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15400" cy="1676400"/>
          </a:xfrm>
        </p:spPr>
        <p:txBody>
          <a:bodyPr>
            <a:noAutofit/>
          </a:bodyPr>
          <a:lstStyle/>
          <a:p>
            <a:pPr algn="ctr"/>
            <a:r>
              <a:rPr lang="en-GB" sz="3200" b="1" u="sng" dirty="0" smtClean="0"/>
              <a:t/>
            </a:r>
            <a:br>
              <a:rPr lang="en-GB" sz="3200" b="1" u="sng" dirty="0" smtClean="0"/>
            </a:br>
            <a:r>
              <a:rPr lang="en-GB" sz="3200" b="1" u="sng" dirty="0" smtClean="0"/>
              <a:t/>
            </a:r>
            <a:br>
              <a:rPr lang="en-GB" sz="3200" b="1" u="sng" dirty="0" smtClean="0"/>
            </a:br>
            <a:r>
              <a:rPr lang="en-GB" sz="3200" b="1" u="sng" dirty="0" smtClean="0"/>
              <a:t/>
            </a:r>
            <a:br>
              <a:rPr lang="en-GB" sz="3200" b="1" u="sng" dirty="0" smtClean="0"/>
            </a:br>
            <a:r>
              <a:rPr lang="en-GB" sz="3200" b="1" u="sng" dirty="0" smtClean="0"/>
              <a:t/>
            </a:r>
            <a:br>
              <a:rPr lang="en-GB" sz="3200" b="1" u="sng" dirty="0" smtClean="0"/>
            </a:br>
            <a:r>
              <a:rPr lang="en-GB" sz="3200" b="1" u="sng" dirty="0" smtClean="0"/>
              <a:t>Epidemiological Research Examples</a:t>
            </a:r>
            <a:r>
              <a:rPr lang="en-GB" sz="3200" dirty="0" smtClean="0"/>
              <a:t>: </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85000" lnSpcReduction="10000"/>
          </a:bodyPr>
          <a:lstStyle/>
          <a:p>
            <a:pPr algn="just"/>
            <a:endParaRPr lang="en-GB" dirty="0" smtClean="0"/>
          </a:p>
          <a:p>
            <a:pPr algn="just"/>
            <a:r>
              <a:rPr lang="en-GB" dirty="0" smtClean="0"/>
              <a:t>Best food article from a group of similar articles or best drug having the desired effect amongst drugs having the similar effect can not be decided unless a large number of population has shared same experience or shown same type of result.</a:t>
            </a:r>
          </a:p>
          <a:p>
            <a:pPr algn="just"/>
            <a:endParaRPr lang="en-GB" dirty="0" smtClean="0"/>
          </a:p>
          <a:p>
            <a:pPr algn="just"/>
            <a:r>
              <a:rPr lang="en-GB" dirty="0" smtClean="0"/>
              <a:t> Also most harmful fish is ‘</a:t>
            </a:r>
            <a:r>
              <a:rPr lang="en-GB" dirty="0" err="1" smtClean="0"/>
              <a:t>Chilchim</a:t>
            </a:r>
            <a:r>
              <a:rPr lang="en-GB" dirty="0" smtClean="0"/>
              <a:t>’ or eating fish and milk together leads to skin disease are the outcomes which can be generated only after many observations put together.  </a:t>
            </a:r>
          </a:p>
          <a:p>
            <a:pPr algn="just"/>
            <a:endParaRPr lang="en-US" dirty="0" smtClean="0"/>
          </a:p>
          <a:p>
            <a:pPr algn="just"/>
            <a:r>
              <a:rPr lang="en-GB" dirty="0" smtClean="0"/>
              <a:t>Effect of pollution of environmental factors like air, water, soil and the measures to be adopted in such conditions to maintain health of people is an example of epidemiological study.</a:t>
            </a:r>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b="1" u="sng" dirty="0" smtClean="0"/>
              <a:t>Epidemiological Research Comment</a:t>
            </a:r>
            <a:r>
              <a:rPr lang="en-GB" sz="3200" dirty="0" smtClean="0"/>
              <a:t>: </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70000" lnSpcReduction="20000"/>
          </a:bodyPr>
          <a:lstStyle/>
          <a:p>
            <a:pPr algn="just"/>
            <a:r>
              <a:rPr lang="en-GB" dirty="0" smtClean="0"/>
              <a:t>It seems that the present methods of epidemiological research, observation and inquiry were used with both approaches prospective and retrospective. </a:t>
            </a:r>
          </a:p>
          <a:p>
            <a:pPr algn="just"/>
            <a:r>
              <a:rPr lang="en-GB" dirty="0" smtClean="0"/>
              <a:t>When the suggestions like ‘what dietary and behavioural pattern an expecting couple should practise if a typical progeny is expected’ are written then it is indicative of prospective one.</a:t>
            </a:r>
          </a:p>
          <a:p>
            <a:pPr algn="just"/>
            <a:r>
              <a:rPr lang="en-GB" dirty="0" smtClean="0"/>
              <a:t> Similarly all </a:t>
            </a:r>
            <a:r>
              <a:rPr lang="en-GB" dirty="0" err="1" smtClean="0"/>
              <a:t>pitta</a:t>
            </a:r>
            <a:r>
              <a:rPr lang="en-GB" dirty="0" smtClean="0"/>
              <a:t> predominant </a:t>
            </a:r>
            <a:r>
              <a:rPr lang="en-GB" dirty="0" err="1" smtClean="0"/>
              <a:t>prakriti</a:t>
            </a:r>
            <a:r>
              <a:rPr lang="en-GB" dirty="0" smtClean="0"/>
              <a:t> people suffer from blood disorders if they indulge themselves with hot tasted foods, alcohol consumption, work under burning Sun for a considerably long period is a prospective kind of study.</a:t>
            </a:r>
            <a:endParaRPr lang="en-US" dirty="0" smtClean="0"/>
          </a:p>
          <a:p>
            <a:pPr algn="just"/>
            <a:r>
              <a:rPr lang="en-GB" dirty="0" smtClean="0"/>
              <a:t>In case of guidelines of predicting death of a suffering person, or effects of </a:t>
            </a:r>
            <a:r>
              <a:rPr lang="en-GB" dirty="0" err="1" smtClean="0"/>
              <a:t>viruddha</a:t>
            </a:r>
            <a:r>
              <a:rPr lang="en-GB" dirty="0" smtClean="0"/>
              <a:t> </a:t>
            </a:r>
            <a:r>
              <a:rPr lang="en-GB" dirty="0" err="1" smtClean="0"/>
              <a:t>ahara</a:t>
            </a:r>
            <a:r>
              <a:rPr lang="en-GB" dirty="0" smtClean="0"/>
              <a:t> in developing certain skin conditions; the approach is retrospective. This statement one can make because the science that propounds ethics in use of plants would not try harmful things on humans. </a:t>
            </a:r>
          </a:p>
          <a:p>
            <a:pPr algn="just"/>
            <a:r>
              <a:rPr lang="en-GB" dirty="0" smtClean="0"/>
              <a:t>The section of </a:t>
            </a:r>
            <a:r>
              <a:rPr lang="en-GB" dirty="0" err="1" smtClean="0"/>
              <a:t>Charaksamhita</a:t>
            </a:r>
            <a:r>
              <a:rPr lang="en-GB" dirty="0" smtClean="0"/>
              <a:t> where these observations are recorded categorically is titled as ‘</a:t>
            </a:r>
            <a:r>
              <a:rPr lang="en-GB" dirty="0" err="1" smtClean="0"/>
              <a:t>Indriyasthana</a:t>
            </a:r>
            <a:r>
              <a:rPr lang="en-GB"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838200"/>
            <a:ext cx="9144000" cy="838200"/>
          </a:xfrm>
        </p:spPr>
        <p:txBody>
          <a:bodyPr>
            <a:normAutofit/>
          </a:bodyPr>
          <a:lstStyle/>
          <a:p>
            <a:pPr algn="ctr"/>
            <a:r>
              <a:rPr lang="en-US" sz="4000" b="1" dirty="0" smtClean="0">
                <a:solidFill>
                  <a:srgbClr val="00B050"/>
                </a:solidFill>
              </a:rPr>
              <a:t>Research is to read what is still unread</a:t>
            </a:r>
          </a:p>
        </p:txBody>
      </p:sp>
      <p:sp>
        <p:nvSpPr>
          <p:cNvPr id="99331" name="Content Placeholder 2"/>
          <p:cNvSpPr>
            <a:spLocks noGrp="1"/>
          </p:cNvSpPr>
          <p:nvPr>
            <p:ph idx="1"/>
          </p:nvPr>
        </p:nvSpPr>
        <p:spPr>
          <a:xfrm>
            <a:off x="609600" y="1828800"/>
            <a:ext cx="7086600" cy="3429000"/>
          </a:xfrm>
        </p:spPr>
        <p:txBody>
          <a:bodyPr>
            <a:normAutofit fontScale="92500" lnSpcReduction="10000"/>
          </a:bodyPr>
          <a:lstStyle/>
          <a:p>
            <a:pPr algn="just"/>
            <a:r>
              <a:rPr lang="en-US" sz="3600" b="1" dirty="0" smtClean="0">
                <a:solidFill>
                  <a:srgbClr val="3333FF"/>
                </a:solidFill>
                <a:latin typeface="Times New Roman" pitchFamily="18" charset="0"/>
                <a:cs typeface="Times New Roman" pitchFamily="18" charset="0"/>
              </a:rPr>
              <a:t>A persistent and age-old instinct makes us want to wander</a:t>
            </a:r>
            <a:br>
              <a:rPr lang="en-US" sz="3600" b="1" dirty="0" smtClean="0">
                <a:solidFill>
                  <a:srgbClr val="3333FF"/>
                </a:solidFill>
                <a:latin typeface="Times New Roman" pitchFamily="18" charset="0"/>
                <a:cs typeface="Times New Roman" pitchFamily="18" charset="0"/>
              </a:rPr>
            </a:br>
            <a:r>
              <a:rPr lang="en-US" sz="3600" b="1" dirty="0" smtClean="0">
                <a:solidFill>
                  <a:srgbClr val="3333FF"/>
                </a:solidFill>
                <a:latin typeface="Times New Roman" pitchFamily="18" charset="0"/>
                <a:cs typeface="Times New Roman" pitchFamily="18" charset="0"/>
              </a:rPr>
              <a:t>Into regions yet </a:t>
            </a:r>
            <a:r>
              <a:rPr lang="en-US" sz="3600" b="1" dirty="0" err="1" smtClean="0">
                <a:solidFill>
                  <a:srgbClr val="3333FF"/>
                </a:solidFill>
                <a:latin typeface="Times New Roman" pitchFamily="18" charset="0"/>
                <a:cs typeface="Times New Roman" pitchFamily="18" charset="0"/>
              </a:rPr>
              <a:t>untrod</a:t>
            </a:r>
            <a:endParaRPr lang="en-US" sz="3600" b="1" dirty="0" smtClean="0">
              <a:solidFill>
                <a:srgbClr val="3333FF"/>
              </a:solidFill>
              <a:latin typeface="Times New Roman" pitchFamily="18" charset="0"/>
              <a:cs typeface="Times New Roman" pitchFamily="18" charset="0"/>
            </a:endParaRPr>
          </a:p>
          <a:p>
            <a:pPr algn="just"/>
            <a:r>
              <a:rPr lang="en-US" sz="3600" b="1" dirty="0" smtClean="0">
                <a:solidFill>
                  <a:srgbClr val="3333FF"/>
                </a:solidFill>
                <a:latin typeface="Times New Roman" pitchFamily="18" charset="0"/>
                <a:cs typeface="Times New Roman" pitchFamily="18" charset="0"/>
              </a:rPr>
              <a:t/>
            </a:r>
            <a:br>
              <a:rPr lang="en-US" sz="3600" b="1" dirty="0" smtClean="0">
                <a:solidFill>
                  <a:srgbClr val="3333FF"/>
                </a:solidFill>
                <a:latin typeface="Times New Roman" pitchFamily="18" charset="0"/>
                <a:cs typeface="Times New Roman" pitchFamily="18" charset="0"/>
              </a:rPr>
            </a:br>
            <a:r>
              <a:rPr lang="en-US" sz="3600" b="1" dirty="0" smtClean="0">
                <a:solidFill>
                  <a:srgbClr val="3333FF"/>
                </a:solidFill>
                <a:latin typeface="Times New Roman" pitchFamily="18" charset="0"/>
                <a:cs typeface="Times New Roman" pitchFamily="18" charset="0"/>
              </a:rPr>
              <a:t>And read what is still unread</a:t>
            </a:r>
            <a:br>
              <a:rPr lang="en-US" sz="3600" b="1" dirty="0" smtClean="0">
                <a:solidFill>
                  <a:srgbClr val="3333FF"/>
                </a:solidFill>
                <a:latin typeface="Times New Roman" pitchFamily="18" charset="0"/>
                <a:cs typeface="Times New Roman" pitchFamily="18" charset="0"/>
              </a:rPr>
            </a:br>
            <a:r>
              <a:rPr lang="en-US" sz="3600" b="1" dirty="0" smtClean="0">
                <a:solidFill>
                  <a:srgbClr val="3333FF"/>
                </a:solidFill>
                <a:latin typeface="Times New Roman" pitchFamily="18" charset="0"/>
                <a:cs typeface="Times New Roman" pitchFamily="18" charset="0"/>
              </a:rPr>
              <a:t>In the manuscripts of God.</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Willis R. Whitney</a:t>
            </a:r>
          </a:p>
          <a:p>
            <a:endParaRPr lang="en-US" sz="3200" b="1" dirty="0" smtClean="0">
              <a:solidFill>
                <a:srgbClr val="3333FF"/>
              </a:solidFill>
            </a:endParaRPr>
          </a:p>
        </p:txBody>
      </p:sp>
      <p:sp>
        <p:nvSpPr>
          <p:cNvPr id="38916"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A499170-51D6-4EC8-A4AA-8A4B5661531A}"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1">
                                            <p:txEl>
                                              <p:pRg st="1" end="1"/>
                                            </p:txEl>
                                          </p:spTgt>
                                        </p:tgtEl>
                                        <p:attrNameLst>
                                          <p:attrName>style.visibility</p:attrName>
                                        </p:attrNameLst>
                                      </p:cBhvr>
                                      <p:to>
                                        <p:strVal val="visible"/>
                                      </p:to>
                                    </p:set>
                                    <p:animEffect transition="in" filter="blinds(horizontal)">
                                      <p:cBhvr>
                                        <p:cTn id="12" dur="500"/>
                                        <p:tgtEl>
                                          <p:spTgt spid="993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Fundamental Research Examples</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lvl="0" algn="just"/>
            <a:r>
              <a:rPr lang="en-GB" dirty="0" smtClean="0"/>
              <a:t>The twelfth chapter in </a:t>
            </a:r>
            <a:r>
              <a:rPr lang="en-GB" dirty="0" err="1" smtClean="0"/>
              <a:t>Charaksamhita</a:t>
            </a:r>
            <a:r>
              <a:rPr lang="en-GB" dirty="0" smtClean="0"/>
              <a:t> titled ‘</a:t>
            </a:r>
            <a:r>
              <a:rPr lang="en-GB" dirty="0" err="1" smtClean="0"/>
              <a:t>Vatakalakaleeya</a:t>
            </a:r>
            <a:r>
              <a:rPr lang="en-GB" dirty="0" smtClean="0"/>
              <a:t>’ explains the functional types of </a:t>
            </a:r>
            <a:r>
              <a:rPr lang="en-GB" dirty="0" err="1" smtClean="0"/>
              <a:t>Vata</a:t>
            </a:r>
            <a:r>
              <a:rPr lang="en-GB" dirty="0" smtClean="0"/>
              <a:t> </a:t>
            </a:r>
            <a:r>
              <a:rPr lang="en-GB" dirty="0" err="1" smtClean="0"/>
              <a:t>dosha</a:t>
            </a:r>
            <a:r>
              <a:rPr lang="en-GB" dirty="0" smtClean="0"/>
              <a:t> but does not elaborate on types of remaining two </a:t>
            </a:r>
            <a:r>
              <a:rPr lang="en-GB" dirty="0" err="1" smtClean="0"/>
              <a:t>doshas</a:t>
            </a:r>
            <a:r>
              <a:rPr lang="en-GB" dirty="0" smtClean="0"/>
              <a:t>. About a millennium later </a:t>
            </a:r>
            <a:r>
              <a:rPr lang="en-GB" dirty="0" err="1" smtClean="0"/>
              <a:t>Ashtanghridaya</a:t>
            </a:r>
            <a:r>
              <a:rPr lang="en-GB" dirty="0" smtClean="0"/>
              <a:t> elaborates </a:t>
            </a:r>
            <a:r>
              <a:rPr lang="en-GB" dirty="0" err="1" smtClean="0"/>
              <a:t>Pitta</a:t>
            </a:r>
            <a:r>
              <a:rPr lang="en-GB" dirty="0" smtClean="0"/>
              <a:t> </a:t>
            </a:r>
            <a:r>
              <a:rPr lang="en-GB" dirty="0" err="1" smtClean="0"/>
              <a:t>dosha</a:t>
            </a:r>
            <a:r>
              <a:rPr lang="en-GB" dirty="0" smtClean="0"/>
              <a:t> and </a:t>
            </a:r>
            <a:r>
              <a:rPr lang="en-GB" dirty="0" err="1" smtClean="0"/>
              <a:t>Kapha</a:t>
            </a:r>
            <a:r>
              <a:rPr lang="en-GB" dirty="0" smtClean="0"/>
              <a:t>  </a:t>
            </a:r>
            <a:r>
              <a:rPr lang="en-GB" dirty="0" err="1" smtClean="0"/>
              <a:t>dosha</a:t>
            </a:r>
            <a:r>
              <a:rPr lang="en-GB" dirty="0" smtClean="0"/>
              <a:t> in similar fashion. The hypothesis is ‘</a:t>
            </a:r>
            <a:r>
              <a:rPr lang="en-GB" dirty="0" err="1" smtClean="0"/>
              <a:t>Pitta</a:t>
            </a:r>
            <a:r>
              <a:rPr lang="en-GB" dirty="0" smtClean="0"/>
              <a:t> and </a:t>
            </a:r>
            <a:r>
              <a:rPr lang="en-GB" dirty="0" err="1" smtClean="0"/>
              <a:t>Kapha</a:t>
            </a:r>
            <a:r>
              <a:rPr lang="en-GB" dirty="0" smtClean="0"/>
              <a:t> can also be classified on the basis of functionality’.</a:t>
            </a:r>
            <a:endParaRPr lang="en-US" dirty="0" smtClean="0"/>
          </a:p>
          <a:p>
            <a:pPr lvl="0" algn="just"/>
            <a:r>
              <a:rPr lang="en-GB" dirty="0" smtClean="0"/>
              <a:t>The 63 permutations and combinations arising from six ‘</a:t>
            </a:r>
            <a:r>
              <a:rPr lang="en-GB" dirty="0" err="1" smtClean="0"/>
              <a:t>Rasas</a:t>
            </a:r>
            <a:r>
              <a:rPr lang="en-GB" dirty="0" smtClean="0"/>
              <a:t>’ explained in </a:t>
            </a:r>
            <a:r>
              <a:rPr lang="en-GB" dirty="0" err="1" smtClean="0"/>
              <a:t>Charaksamhita</a:t>
            </a:r>
            <a:r>
              <a:rPr lang="en-GB" dirty="0" smtClean="0"/>
              <a:t> are cross-matched with 63 permutations and combinations originating from three </a:t>
            </a:r>
            <a:r>
              <a:rPr lang="en-GB" dirty="0" err="1" smtClean="0"/>
              <a:t>doshas</a:t>
            </a:r>
            <a:r>
              <a:rPr lang="en-GB" dirty="0" smtClean="0"/>
              <a:t> in </a:t>
            </a:r>
            <a:r>
              <a:rPr lang="en-GB" dirty="0" err="1" smtClean="0"/>
              <a:t>Ashtangasamgraha</a:t>
            </a:r>
            <a:r>
              <a:rPr lang="en-GB" dirty="0" smtClean="0"/>
              <a:t>. </a:t>
            </a:r>
            <a:endParaRPr lang="en-US" dirty="0" smtClean="0"/>
          </a:p>
          <a:p>
            <a:pPr lvl="0" algn="just"/>
            <a:r>
              <a:rPr lang="en-GB" dirty="0" smtClean="0"/>
              <a:t>The debate about number of </a:t>
            </a:r>
            <a:r>
              <a:rPr lang="en-GB" dirty="0" err="1" smtClean="0"/>
              <a:t>rasas</a:t>
            </a:r>
            <a:r>
              <a:rPr lang="en-GB" dirty="0" smtClean="0"/>
              <a:t> documented in </a:t>
            </a:r>
            <a:r>
              <a:rPr lang="en-GB" dirty="0" err="1" smtClean="0"/>
              <a:t>Atreya-Bhadrakapyeeya</a:t>
            </a:r>
            <a:r>
              <a:rPr lang="en-GB" dirty="0" smtClean="0"/>
              <a:t> chapter of </a:t>
            </a:r>
            <a:r>
              <a:rPr lang="en-GB" dirty="0" err="1" smtClean="0"/>
              <a:t>Charaksamhita</a:t>
            </a:r>
            <a:r>
              <a:rPr lang="en-GB" dirty="0" smtClean="0"/>
              <a:t> underlines that fundamental principle regarding the number of ‘Rasa is six’ was challenged and various hypotheses like rasa are two, three or eight were tested on the above mentioned parameters with a conclusive justification by </a:t>
            </a:r>
            <a:r>
              <a:rPr lang="en-GB" dirty="0" err="1" smtClean="0"/>
              <a:t>rishi</a:t>
            </a:r>
            <a:r>
              <a:rPr lang="en-GB" dirty="0" smtClean="0"/>
              <a:t> </a:t>
            </a:r>
            <a:r>
              <a:rPr lang="en-GB" dirty="0" err="1" smtClean="0"/>
              <a:t>Atreya</a:t>
            </a:r>
            <a:r>
              <a:rPr lang="en-GB" dirty="0" smtClean="0"/>
              <a:t> that </a:t>
            </a:r>
            <a:r>
              <a:rPr lang="en-GB" dirty="0" err="1" smtClean="0"/>
              <a:t>rasas</a:t>
            </a:r>
            <a:r>
              <a:rPr lang="en-GB" dirty="0" smtClean="0"/>
              <a:t> are six.</a:t>
            </a:r>
            <a:endParaRPr lang="en-US" dirty="0" smtClean="0"/>
          </a:p>
          <a:p>
            <a:pPr lvl="0" algn="just"/>
            <a:r>
              <a:rPr lang="en-GB" dirty="0" smtClean="0"/>
              <a:t>Similarly </a:t>
            </a:r>
            <a:r>
              <a:rPr lang="en-GB" dirty="0" err="1" smtClean="0"/>
              <a:t>Dalhan</a:t>
            </a:r>
            <a:r>
              <a:rPr lang="en-GB" dirty="0" smtClean="0"/>
              <a:t> at one place proposes that ‘</a:t>
            </a:r>
            <a:r>
              <a:rPr lang="en-GB" dirty="0" err="1" smtClean="0"/>
              <a:t>rakta</a:t>
            </a:r>
            <a:r>
              <a:rPr lang="en-GB" dirty="0" smtClean="0"/>
              <a:t>’ should be considered fourth </a:t>
            </a:r>
            <a:r>
              <a:rPr lang="en-GB" dirty="0" err="1" smtClean="0"/>
              <a:t>dosha</a:t>
            </a:r>
            <a:r>
              <a:rPr lang="en-GB" dirty="0" smtClean="0"/>
              <a:t> which is debated upon by others and ‘</a:t>
            </a:r>
            <a:r>
              <a:rPr lang="en-GB" dirty="0" err="1" smtClean="0"/>
              <a:t>doshas</a:t>
            </a:r>
            <a:r>
              <a:rPr lang="en-GB" dirty="0" smtClean="0"/>
              <a:t> are three’ is confirmed. </a:t>
            </a: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t>Fundamental Research Comment</a:t>
            </a:r>
            <a:r>
              <a:rPr lang="en-GB" dirty="0" smtClean="0"/>
              <a:t>: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lgn="just"/>
            <a:r>
              <a:rPr lang="en-GB" dirty="0" smtClean="0"/>
              <a:t>Principles of Fundamental research explain the method of science. How to analyse and understand any unknown fact is elaborated in this method. </a:t>
            </a:r>
          </a:p>
          <a:p>
            <a:pPr algn="just"/>
            <a:endParaRPr lang="en-GB" dirty="0" smtClean="0"/>
          </a:p>
          <a:p>
            <a:pPr algn="just"/>
            <a:r>
              <a:rPr lang="en-GB" dirty="0" smtClean="0"/>
              <a:t>Most important fact is that the principles have not changed over last thousand of years and the change in application is also not very drastic. </a:t>
            </a:r>
          </a:p>
          <a:p>
            <a:pPr algn="just"/>
            <a:endParaRPr lang="en-GB" dirty="0" smtClean="0"/>
          </a:p>
          <a:p>
            <a:pPr algn="just"/>
            <a:r>
              <a:rPr lang="en-GB" dirty="0" smtClean="0"/>
              <a:t>What has changed is development of technologies which aid ‘</a:t>
            </a:r>
            <a:r>
              <a:rPr lang="en-GB" dirty="0" err="1" smtClean="0"/>
              <a:t>pratyaksha</a:t>
            </a:r>
            <a:r>
              <a:rPr lang="en-GB" dirty="0" smtClean="0"/>
              <a:t>’ and enable oneself to acquire knowledge directly which was not possible before. </a:t>
            </a:r>
            <a:endParaRPr lang="en-US" dirty="0" smtClean="0"/>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Importance</a:t>
            </a:r>
            <a:endParaRPr lang="en-US" b="1" dirty="0"/>
          </a:p>
        </p:txBody>
      </p:sp>
      <p:sp>
        <p:nvSpPr>
          <p:cNvPr id="3" name="Content Placeholder 2"/>
          <p:cNvSpPr>
            <a:spLocks noGrp="1"/>
          </p:cNvSpPr>
          <p:nvPr>
            <p:ph idx="1"/>
          </p:nvPr>
        </p:nvSpPr>
        <p:spPr/>
        <p:txBody>
          <a:bodyPr>
            <a:normAutofit/>
          </a:bodyPr>
          <a:lstStyle/>
          <a:p>
            <a:r>
              <a:rPr lang="en-US" dirty="0" smtClean="0"/>
              <a:t>Provides health related quality life.</a:t>
            </a:r>
          </a:p>
          <a:p>
            <a:r>
              <a:rPr lang="en-US" dirty="0" smtClean="0"/>
              <a:t>Provides confidence in speech-</a:t>
            </a:r>
            <a:r>
              <a:rPr lang="en-US" dirty="0" err="1" smtClean="0">
                <a:solidFill>
                  <a:srgbClr val="FF0000"/>
                </a:solidFill>
              </a:rPr>
              <a:t>Vaaksoushtave</a:t>
            </a:r>
            <a:r>
              <a:rPr lang="en-US" dirty="0" smtClean="0"/>
              <a:t>.</a:t>
            </a:r>
          </a:p>
          <a:p>
            <a:r>
              <a:rPr lang="en-US" dirty="0" smtClean="0"/>
              <a:t>Understanding of cause and effect relationship-</a:t>
            </a:r>
            <a:r>
              <a:rPr lang="en-US" dirty="0" err="1" smtClean="0">
                <a:solidFill>
                  <a:srgbClr val="FF0000"/>
                </a:solidFill>
              </a:rPr>
              <a:t>Arthavijnaane</a:t>
            </a:r>
            <a:r>
              <a:rPr lang="en-US" dirty="0" smtClean="0">
                <a:solidFill>
                  <a:srgbClr val="FF0000"/>
                </a:solidFill>
              </a:rPr>
              <a:t>.</a:t>
            </a:r>
          </a:p>
          <a:p>
            <a:r>
              <a:rPr lang="en-US" dirty="0" smtClean="0"/>
              <a:t>Knowledge and confidence - </a:t>
            </a:r>
            <a:r>
              <a:rPr lang="en-US" dirty="0" err="1" smtClean="0">
                <a:solidFill>
                  <a:srgbClr val="FF0000"/>
                </a:solidFill>
              </a:rPr>
              <a:t>Pragalbhata</a:t>
            </a:r>
            <a:endParaRPr lang="en-US" dirty="0" smtClean="0">
              <a:solidFill>
                <a:srgbClr val="FF0000"/>
              </a:solidFill>
            </a:endParaRPr>
          </a:p>
          <a:p>
            <a:r>
              <a:rPr lang="en-US" dirty="0" smtClean="0"/>
              <a:t>Expertise in surgical/</a:t>
            </a:r>
            <a:r>
              <a:rPr lang="en-US" dirty="0" err="1" smtClean="0"/>
              <a:t>para</a:t>
            </a:r>
            <a:r>
              <a:rPr lang="en-US" dirty="0" smtClean="0"/>
              <a:t> </a:t>
            </a:r>
            <a:r>
              <a:rPr lang="en-US" dirty="0" err="1" smtClean="0"/>
              <a:t>sugical</a:t>
            </a:r>
            <a:r>
              <a:rPr lang="en-US" dirty="0" smtClean="0"/>
              <a:t> and nonsurgical-</a:t>
            </a:r>
            <a:r>
              <a:rPr lang="en-US" dirty="0" err="1" smtClean="0">
                <a:solidFill>
                  <a:srgbClr val="FF0000"/>
                </a:solidFill>
              </a:rPr>
              <a:t>Karmanaipunya</a:t>
            </a:r>
            <a:r>
              <a:rPr lang="en-US" dirty="0" smtClean="0">
                <a:solidFill>
                  <a:srgbClr val="FF0000"/>
                </a:solidFill>
              </a:rPr>
              <a:t>.</a:t>
            </a:r>
          </a:p>
          <a:p>
            <a:r>
              <a:rPr lang="en-US" dirty="0" smtClean="0"/>
              <a:t>Re-establish faith in </a:t>
            </a:r>
            <a:r>
              <a:rPr lang="en-US" dirty="0" err="1" smtClean="0"/>
              <a:t>Ayurveda</a:t>
            </a:r>
            <a:r>
              <a:rPr lang="en-US" dirty="0" smtClean="0"/>
              <a:t>.</a:t>
            </a:r>
          </a:p>
          <a:p>
            <a:r>
              <a:rPr lang="en-US" dirty="0" smtClean="0"/>
              <a:t>In expansion of knowledge.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Utility</a:t>
            </a:r>
            <a:endParaRPr lang="en-US" b="1" dirty="0"/>
          </a:p>
        </p:txBody>
      </p:sp>
      <p:sp>
        <p:nvSpPr>
          <p:cNvPr id="3" name="Content Placeholder 2"/>
          <p:cNvSpPr>
            <a:spLocks noGrp="1"/>
          </p:cNvSpPr>
          <p:nvPr>
            <p:ph idx="1"/>
          </p:nvPr>
        </p:nvSpPr>
        <p:spPr/>
        <p:txBody>
          <a:bodyPr/>
          <a:lstStyle/>
          <a:p>
            <a:pPr algn="just"/>
            <a:r>
              <a:rPr lang="en-US" dirty="0" smtClean="0"/>
              <a:t>Scientifically re-establish and re-evaluate the traditional theories and facts.</a:t>
            </a:r>
          </a:p>
          <a:p>
            <a:pPr algn="just"/>
            <a:r>
              <a:rPr lang="en-US" dirty="0" smtClean="0"/>
              <a:t>Practical application of basic principles.</a:t>
            </a:r>
          </a:p>
          <a:p>
            <a:pPr algn="just"/>
            <a:r>
              <a:rPr lang="en-US" dirty="0" smtClean="0"/>
              <a:t>To standardize the drugs.</a:t>
            </a:r>
          </a:p>
          <a:p>
            <a:pPr algn="just"/>
            <a:r>
              <a:rPr lang="en-US" dirty="0" smtClean="0"/>
              <a:t>To assess the result of </a:t>
            </a:r>
            <a:r>
              <a:rPr lang="en-US" dirty="0" err="1" smtClean="0"/>
              <a:t>Ayurveda</a:t>
            </a:r>
            <a:r>
              <a:rPr lang="en-US" dirty="0" smtClean="0"/>
              <a:t> treatment.</a:t>
            </a:r>
          </a:p>
          <a:p>
            <a:pPr algn="just"/>
            <a:r>
              <a:rPr lang="en-US" dirty="0" smtClean="0"/>
              <a:t>Collection, compilation and study of </a:t>
            </a:r>
            <a:r>
              <a:rPr lang="en-US" dirty="0" err="1" smtClean="0"/>
              <a:t>Ayurvedic</a:t>
            </a:r>
            <a:r>
              <a:rPr lang="en-US" dirty="0" smtClean="0"/>
              <a:t> literature in different perspectives.</a:t>
            </a:r>
          </a:p>
          <a:p>
            <a:pPr algn="just"/>
            <a:r>
              <a:rPr lang="en-US" dirty="0" smtClean="0"/>
              <a:t>To observe the effect of </a:t>
            </a:r>
            <a:r>
              <a:rPr lang="en-US" dirty="0" err="1" smtClean="0"/>
              <a:t>Ayurvedic</a:t>
            </a:r>
            <a:r>
              <a:rPr lang="en-US" dirty="0" smtClean="0"/>
              <a:t> medicines.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clrChange>
              <a:clrFrom>
                <a:srgbClr val="FFFFFF"/>
              </a:clrFrom>
              <a:clrTo>
                <a:srgbClr val="FFFFFF">
                  <a:alpha val="0"/>
                </a:srgbClr>
              </a:clrTo>
            </a:clrChange>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b="35873"/>
          <a:stretch>
            <a:fillRect/>
          </a:stretch>
        </p:blipFill>
        <p:spPr bwMode="auto">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36466" b="850"/>
          <a:stretch>
            <a:fillRect/>
          </a:stretch>
        </p:blipFill>
        <p:spPr bwMode="auto">
          <a:xfrm>
            <a:off x="0" y="0"/>
            <a:ext cx="9144000" cy="68580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esktop\Vision document-2\PHOTOS\DSCN6965.JPG"/>
          <p:cNvPicPr/>
          <p:nvPr/>
        </p:nvPicPr>
        <p:blipFill>
          <a:blip r:embed="rId2" cstate="print"/>
          <a:srcRect/>
          <a:stretch>
            <a:fillRect/>
          </a:stretch>
        </p:blipFill>
        <p:spPr bwMode="auto">
          <a:xfrm>
            <a:off x="1219200" y="1371600"/>
            <a:ext cx="6629400" cy="4572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esktop\Vision document-2\PHOTOS\DSCN6922.JPG"/>
          <p:cNvPicPr/>
          <p:nvPr/>
        </p:nvPicPr>
        <p:blipFill>
          <a:blip r:embed="rId2" cstate="print"/>
          <a:srcRect/>
          <a:stretch>
            <a:fillRect/>
          </a:stretch>
        </p:blipFill>
        <p:spPr bwMode="auto">
          <a:xfrm>
            <a:off x="1524000" y="1143000"/>
            <a:ext cx="6172200" cy="4876799"/>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esktop\Vision document-2\PHOTOS\DSCN6900.JPG"/>
          <p:cNvPicPr/>
          <p:nvPr/>
        </p:nvPicPr>
        <p:blipFill>
          <a:blip r:embed="rId2" cstate="print"/>
          <a:srcRect/>
          <a:stretch>
            <a:fillRect/>
          </a:stretch>
        </p:blipFill>
        <p:spPr bwMode="auto">
          <a:xfrm>
            <a:off x="1600200" y="1200150"/>
            <a:ext cx="5943600" cy="44577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esktop\Vision document-2\PHOTOS\DSCN6898.JPG"/>
          <p:cNvPicPr/>
          <p:nvPr/>
        </p:nvPicPr>
        <p:blipFill>
          <a:blip r:embed="rId2" cstate="print"/>
          <a:srcRect/>
          <a:stretch>
            <a:fillRect/>
          </a:stretch>
        </p:blipFill>
        <p:spPr bwMode="auto">
          <a:xfrm>
            <a:off x="1622511" y="1216883"/>
            <a:ext cx="5898977" cy="442423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320674"/>
            <a:ext cx="9144000" cy="1355725"/>
          </a:xfrm>
        </p:spPr>
        <p:txBody>
          <a:bodyPr>
            <a:normAutofit fontScale="90000"/>
          </a:bodyPr>
          <a:lstStyle/>
          <a:p>
            <a:pPr algn="ctr" eaLnBrk="1" hangingPunct="1"/>
            <a:r>
              <a:rPr lang="en-PH" altLang="zh-CN" sz="8000" b="1" dirty="0" smtClean="0"/>
              <a:t/>
            </a:r>
            <a:br>
              <a:rPr lang="en-PH" altLang="zh-CN" sz="8000" b="1" dirty="0" smtClean="0"/>
            </a:br>
            <a:r>
              <a:rPr lang="en-PH" altLang="zh-CN" sz="8000" b="1" dirty="0" smtClean="0"/>
              <a:t>    Research</a:t>
            </a:r>
            <a:endParaRPr lang="zh-CN" altLang="en-US" sz="8000" b="1" dirty="0" smtClean="0"/>
          </a:p>
        </p:txBody>
      </p:sp>
      <p:sp>
        <p:nvSpPr>
          <p:cNvPr id="5" name="TextBox 4"/>
          <p:cNvSpPr txBox="1"/>
          <p:nvPr/>
        </p:nvSpPr>
        <p:spPr>
          <a:xfrm>
            <a:off x="457200" y="2057400"/>
            <a:ext cx="7543800" cy="2862322"/>
          </a:xfrm>
          <a:prstGeom prst="rect">
            <a:avLst/>
          </a:prstGeom>
          <a:noFill/>
        </p:spPr>
        <p:txBody>
          <a:bodyPr wrap="square" rtlCol="0">
            <a:spAutoFit/>
          </a:bodyPr>
          <a:lstStyle/>
          <a:p>
            <a:pPr algn="just"/>
            <a:r>
              <a:rPr lang="en-PH" altLang="zh-CN" sz="3600" dirty="0" smtClean="0">
                <a:solidFill>
                  <a:schemeClr val="bg2">
                    <a:lumMod val="10000"/>
                  </a:schemeClr>
                </a:solidFill>
                <a:latin typeface="Times New Roman" pitchFamily="18" charset="0"/>
                <a:cs typeface="Times New Roman" pitchFamily="18" charset="0"/>
              </a:rPr>
              <a:t>It is the systematic study of trend or event which involves careful collection, presentation, analysis and interpretation of quantitative data or facts that relates man’s thinking with reality</a:t>
            </a:r>
            <a:endParaRPr lang="en-US" sz="3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esktop\Vision document-2\PHOTOS\DSCN6889.JPG"/>
          <p:cNvPicPr/>
          <p:nvPr/>
        </p:nvPicPr>
        <p:blipFill>
          <a:blip r:embed="rId2" cstate="print"/>
          <a:srcRect/>
          <a:stretch>
            <a:fillRect/>
          </a:stretch>
        </p:blipFill>
        <p:spPr bwMode="auto">
          <a:xfrm>
            <a:off x="990600" y="990600"/>
            <a:ext cx="7010399" cy="52578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838200"/>
            <a:ext cx="6477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Projects undertaken by research institute</a:t>
            </a:r>
          </a:p>
          <a:p>
            <a:endParaRPr lang="en-US" sz="2400" dirty="0">
              <a:latin typeface="Times New Roman" pitchFamily="18" charset="0"/>
              <a:cs typeface="Times New Roman" pitchFamily="18" charset="0"/>
            </a:endParaRPr>
          </a:p>
        </p:txBody>
      </p:sp>
      <p:sp>
        <p:nvSpPr>
          <p:cNvPr id="3" name="TextBox 2"/>
          <p:cNvSpPr txBox="1"/>
          <p:nvPr/>
        </p:nvSpPr>
        <p:spPr>
          <a:xfrm>
            <a:off x="533400" y="1524000"/>
            <a:ext cx="72390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1.Various awareness activity about ayurveda &amp; its impact on the society  </a:t>
            </a:r>
            <a:endParaRPr lang="en-US" dirty="0">
              <a:latin typeface="Times New Roman" pitchFamily="18" charset="0"/>
              <a:cs typeface="Times New Roman" pitchFamily="18" charset="0"/>
            </a:endParaRPr>
          </a:p>
        </p:txBody>
      </p:sp>
      <p:graphicFrame>
        <p:nvGraphicFramePr>
          <p:cNvPr id="4" name="Chart 3"/>
          <p:cNvGraphicFramePr/>
          <p:nvPr/>
        </p:nvGraphicFramePr>
        <p:xfrm>
          <a:off x="1295400" y="1828800"/>
          <a:ext cx="6172200" cy="441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7200" y="1524000"/>
          <a:ext cx="7086599" cy="457199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85800" y="457200"/>
            <a:ext cx="7924800" cy="646331"/>
          </a:xfrm>
          <a:prstGeom prst="rect">
            <a:avLst/>
          </a:prstGeom>
          <a:noFill/>
        </p:spPr>
        <p:txBody>
          <a:bodyPr wrap="square" rtlCol="0">
            <a:spAutoFit/>
          </a:bodyPr>
          <a:lstStyle/>
          <a:p>
            <a:endParaRPr lang="en-US" dirty="0" smtClean="0"/>
          </a:p>
          <a:p>
            <a:r>
              <a:rPr lang="en-US" dirty="0" smtClean="0"/>
              <a:t>    RATING SATISIFACTION GIVEN FROM THE PARTICIPATE</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685800"/>
            <a:ext cx="8534400" cy="7017306"/>
          </a:xfrm>
          <a:prstGeom prst="rect">
            <a:avLst/>
          </a:prstGeom>
          <a:noFill/>
        </p:spPr>
        <p:txBody>
          <a:bodyPr wrap="square" rtlCol="0">
            <a:spAutoFit/>
          </a:bodyPr>
          <a:lstStyle/>
          <a:p>
            <a:pPr algn="just">
              <a:lnSpc>
                <a:spcPct val="150000"/>
              </a:lnSpc>
            </a:pPr>
            <a:r>
              <a:rPr lang="en-US" sz="2000" b="1" dirty="0" smtClean="0">
                <a:latin typeface="Times New Roman" pitchFamily="18" charset="0"/>
                <a:cs typeface="Times New Roman" pitchFamily="18" charset="0"/>
              </a:rPr>
              <a:t>TAKE HOME MESSAGE FOR AYURVEDA PROGRAM ON THE BASIS OF QUESTIONER</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Method of  awareness should not be uniform</a:t>
            </a:r>
          </a:p>
          <a:p>
            <a:pPr algn="just">
              <a:lnSpc>
                <a:spcPct val="150000"/>
              </a:lnSpc>
            </a:pPr>
            <a:r>
              <a:rPr lang="en-US" sz="2000" dirty="0" smtClean="0">
                <a:latin typeface="Times New Roman" pitchFamily="18" charset="0"/>
                <a:cs typeface="Times New Roman" pitchFamily="18" charset="0"/>
              </a:rPr>
              <a:t>2.Various method should be incorporated depending upon interest of the </a:t>
            </a:r>
            <a:r>
              <a:rPr lang="en-US" sz="2000" dirty="0" err="1" smtClean="0">
                <a:latin typeface="Times New Roman" pitchFamily="18" charset="0"/>
                <a:cs typeface="Times New Roman" pitchFamily="18" charset="0"/>
              </a:rPr>
              <a:t>receiver.for</a:t>
            </a:r>
            <a:r>
              <a:rPr lang="en-US" sz="2000" dirty="0" smtClean="0">
                <a:latin typeface="Times New Roman" pitchFamily="18" charset="0"/>
                <a:cs typeface="Times New Roman" pitchFamily="18" charset="0"/>
              </a:rPr>
              <a:t> example:f1.or student </a:t>
            </a:r>
            <a:r>
              <a:rPr lang="en-US" sz="2000" dirty="0" err="1" smtClean="0">
                <a:latin typeface="Times New Roman" pitchFamily="18" charset="0"/>
                <a:cs typeface="Times New Roman" pitchFamily="18" charset="0"/>
              </a:rPr>
              <a:t>quiz,essay</a:t>
            </a:r>
            <a:r>
              <a:rPr lang="en-US" sz="2000" dirty="0" smtClean="0">
                <a:latin typeface="Times New Roman" pitchFamily="18" charset="0"/>
                <a:cs typeface="Times New Roman" pitchFamily="18" charset="0"/>
              </a:rPr>
              <a:t> are more appropriated than guest lecture.2.for college </a:t>
            </a:r>
            <a:r>
              <a:rPr lang="en-US" sz="2000" dirty="0" err="1" smtClean="0">
                <a:latin typeface="Times New Roman" pitchFamily="18" charset="0"/>
                <a:cs typeface="Times New Roman" pitchFamily="18" charset="0"/>
              </a:rPr>
              <a:t>selfie</a:t>
            </a:r>
            <a:r>
              <a:rPr lang="en-US" sz="2000" dirty="0" smtClean="0">
                <a:latin typeface="Times New Roman" pitchFamily="18" charset="0"/>
                <a:cs typeface="Times New Roman" pitchFamily="18" charset="0"/>
              </a:rPr>
              <a:t> contest, identification of plants are more apropriate3.for </a:t>
            </a:r>
            <a:r>
              <a:rPr lang="en-US" sz="2000" dirty="0" err="1" smtClean="0">
                <a:latin typeface="Times New Roman" pitchFamily="18" charset="0"/>
                <a:cs typeface="Times New Roman" pitchFamily="18" charset="0"/>
              </a:rPr>
              <a:t>generl</a:t>
            </a:r>
            <a:r>
              <a:rPr lang="en-US" sz="2000" dirty="0" smtClean="0">
                <a:latin typeface="Times New Roman" pitchFamily="18" charset="0"/>
                <a:cs typeface="Times New Roman" pitchFamily="18" charset="0"/>
              </a:rPr>
              <a:t> public expert talks, health camp, health awareness talks, kitchen remedies, home remedies are more appropriate.</a:t>
            </a:r>
          </a:p>
          <a:p>
            <a:pPr algn="just">
              <a:lnSpc>
                <a:spcPct val="150000"/>
              </a:lnSpc>
            </a:pPr>
            <a:r>
              <a:rPr lang="en-US" sz="2000" dirty="0" smtClean="0">
                <a:latin typeface="Times New Roman" pitchFamily="18" charset="0"/>
                <a:cs typeface="Times New Roman" pitchFamily="18" charset="0"/>
              </a:rPr>
              <a:t>3.To give awareness for the whole population activities like </a:t>
            </a:r>
            <a:r>
              <a:rPr lang="en-US" sz="2000" dirty="0" err="1" smtClean="0">
                <a:latin typeface="Times New Roman" pitchFamily="18" charset="0"/>
                <a:cs typeface="Times New Roman" pitchFamily="18" charset="0"/>
              </a:rPr>
              <a:t>ayur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jaatha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ayur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nadige</a:t>
            </a:r>
            <a:r>
              <a:rPr lang="en-US" sz="2000" dirty="0" smtClean="0">
                <a:latin typeface="Times New Roman" pitchFamily="18" charset="0"/>
                <a:cs typeface="Times New Roman" pitchFamily="18" charset="0"/>
              </a:rPr>
              <a:t>, exhibition, open days are more appropriate.</a:t>
            </a:r>
          </a:p>
          <a:p>
            <a:pPr algn="just">
              <a:lnSpc>
                <a:spcPct val="150000"/>
              </a:lnSpc>
            </a:pPr>
            <a:endParaRPr lang="en-US" sz="2000" dirty="0" smtClean="0">
              <a:latin typeface="Times New Roman" pitchFamily="18" charset="0"/>
              <a:cs typeface="Times New Roman" pitchFamily="18" charset="0"/>
            </a:endParaRP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endParaRPr lang="en-US" sz="20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66800"/>
            <a:ext cx="8382000" cy="4678204"/>
          </a:xfrm>
          <a:prstGeom prst="rect">
            <a:avLst/>
          </a:prstGeom>
          <a:noFill/>
        </p:spPr>
        <p:txBody>
          <a:bodyPr wrap="square" rtlCol="0">
            <a:spAutoFit/>
          </a:bodyPr>
          <a:lstStyle/>
          <a:p>
            <a:pPr algn="ctr"/>
            <a:r>
              <a:rPr lang="en-US" sz="2800" dirty="0" err="1" smtClean="0">
                <a:solidFill>
                  <a:schemeClr val="accent2"/>
                </a:solidFill>
              </a:rPr>
              <a:t>Ints</a:t>
            </a:r>
            <a:r>
              <a:rPr lang="en-US" sz="2800" dirty="0" smtClean="0">
                <a:solidFill>
                  <a:schemeClr val="accent2"/>
                </a:solidFill>
              </a:rPr>
              <a:t> to the stake holder to conduct IEC on ayurveda </a:t>
            </a:r>
          </a:p>
          <a:p>
            <a:endParaRPr lang="en-US" dirty="0" smtClean="0"/>
          </a:p>
          <a:p>
            <a:pPr algn="just">
              <a:lnSpc>
                <a:spcPct val="150000"/>
              </a:lnSpc>
            </a:pPr>
            <a:r>
              <a:rPr lang="en-US" dirty="0" smtClean="0">
                <a:latin typeface="Times New Roman" pitchFamily="18" charset="0"/>
                <a:cs typeface="Times New Roman" pitchFamily="18" charset="0"/>
              </a:rPr>
              <a:t>1.Awareness programs should not be tailoredment</a:t>
            </a:r>
          </a:p>
          <a:p>
            <a:pPr algn="just">
              <a:lnSpc>
                <a:spcPct val="150000"/>
              </a:lnSpc>
            </a:pPr>
            <a:r>
              <a:rPr lang="en-US" dirty="0" smtClean="0">
                <a:latin typeface="Times New Roman" pitchFamily="18" charset="0"/>
                <a:cs typeface="Times New Roman" pitchFamily="18" charset="0"/>
              </a:rPr>
              <a:t>2.Awareness programme method should be innovative.</a:t>
            </a:r>
          </a:p>
          <a:p>
            <a:pPr algn="just">
              <a:lnSpc>
                <a:spcPct val="150000"/>
              </a:lnSpc>
            </a:pPr>
            <a:r>
              <a:rPr lang="en-US" dirty="0" smtClean="0">
                <a:latin typeface="Times New Roman" pitchFamily="18" charset="0"/>
                <a:cs typeface="Times New Roman" pitchFamily="18" charset="0"/>
              </a:rPr>
              <a:t>3.Method of awareness programme depends on interest of the participate </a:t>
            </a:r>
          </a:p>
          <a:p>
            <a:pPr algn="just">
              <a:lnSpc>
                <a:spcPct val="150000"/>
              </a:lnSpc>
            </a:pPr>
            <a:r>
              <a:rPr lang="en-US" dirty="0" smtClean="0">
                <a:latin typeface="Times New Roman" pitchFamily="18" charset="0"/>
                <a:cs typeface="Times New Roman" pitchFamily="18" charset="0"/>
              </a:rPr>
              <a:t>4.Awareness programme should include participative method of participate &amp; that should be scope for evaluation &amp;  it should develop interest in the participate.</a:t>
            </a:r>
          </a:p>
          <a:p>
            <a:pPr algn="just">
              <a:lnSpc>
                <a:spcPct val="150000"/>
              </a:lnSpc>
            </a:pPr>
            <a:r>
              <a:rPr lang="en-US" dirty="0" smtClean="0">
                <a:latin typeface="Times New Roman" pitchFamily="18" charset="0"/>
                <a:cs typeface="Times New Roman" pitchFamily="18" charset="0"/>
              </a:rPr>
              <a:t>5.To enhance interest in participate competitions methodology can be followed.</a:t>
            </a:r>
          </a:p>
          <a:p>
            <a:pPr algn="just">
              <a:lnSpc>
                <a:spcPct val="150000"/>
              </a:lnSpc>
            </a:pPr>
            <a:r>
              <a:rPr lang="en-US" dirty="0" smtClean="0">
                <a:latin typeface="Times New Roman" pitchFamily="18" charset="0"/>
                <a:cs typeface="Times New Roman" pitchFamily="18" charset="0"/>
              </a:rPr>
              <a:t>6.Incentives like prizes will enhance participative spirit &amp; the level of awareness will be doubled </a:t>
            </a:r>
          </a:p>
          <a:p>
            <a:endParaRPr lang="en-US" dirty="0" smtClean="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1"/>
            <a:ext cx="7848600" cy="4955203"/>
          </a:xfrm>
          <a:prstGeom prst="rect">
            <a:avLst/>
          </a:prstGeom>
          <a:noFill/>
        </p:spPr>
        <p:txBody>
          <a:bodyPr wrap="square" rtlCol="0">
            <a:spAutoFit/>
          </a:bodyPr>
          <a:lstStyle/>
          <a:p>
            <a:pPr algn="ctr"/>
            <a:r>
              <a:rPr lang="en-US" b="1" dirty="0" smtClean="0">
                <a:solidFill>
                  <a:schemeClr val="accent2"/>
                </a:solidFill>
              </a:rPr>
              <a:t>FUTURE PROGRAMME OF AYURVEDA RESEARCH INSTITUTE </a:t>
            </a:r>
          </a:p>
          <a:p>
            <a:endParaRPr lang="en-US" b="1" dirty="0" smtClean="0"/>
          </a:p>
          <a:p>
            <a:pPr algn="just">
              <a:lnSpc>
                <a:spcPct val="150000"/>
              </a:lnSpc>
            </a:pPr>
            <a:r>
              <a:rPr lang="en-US" sz="1600" b="1"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.Development of laboratory</a:t>
            </a:r>
            <a:r>
              <a:rPr lang="en-US" sz="1600" b="1" dirty="0" smtClean="0">
                <a:latin typeface="Times New Roman" pitchFamily="18" charset="0"/>
                <a:cs typeface="Times New Roman" pitchFamily="18" charset="0"/>
              </a:rPr>
              <a:t>, development of </a:t>
            </a:r>
            <a:r>
              <a:rPr lang="en-US" sz="1600" b="1" dirty="0" err="1" smtClean="0">
                <a:latin typeface="Times New Roman" pitchFamily="18" charset="0"/>
                <a:cs typeface="Times New Roman" pitchFamily="18" charset="0"/>
              </a:rPr>
              <a:t>inhouse</a:t>
            </a:r>
            <a:r>
              <a:rPr lang="en-US" sz="1600" b="1" dirty="0" smtClean="0">
                <a:latin typeface="Times New Roman" pitchFamily="18" charset="0"/>
                <a:cs typeface="Times New Roman" pitchFamily="18" charset="0"/>
              </a:rPr>
              <a:t> labs of </a:t>
            </a:r>
            <a:r>
              <a:rPr lang="en-US" sz="1600" b="1" dirty="0" err="1" smtClean="0">
                <a:latin typeface="Times New Roman" pitchFamily="18" charset="0"/>
                <a:cs typeface="Times New Roman" pitchFamily="18" charset="0"/>
              </a:rPr>
              <a:t>biochemistry,pharmacalogy,behaviour</a:t>
            </a:r>
            <a:r>
              <a:rPr lang="en-US" sz="1600" b="1" dirty="0" smtClean="0">
                <a:latin typeface="Times New Roman" pitchFamily="18" charset="0"/>
                <a:cs typeface="Times New Roman" pitchFamily="18" charset="0"/>
              </a:rPr>
              <a:t> science, </a:t>
            </a:r>
            <a:r>
              <a:rPr lang="en-US" sz="1600" b="1" dirty="0" err="1" smtClean="0">
                <a:latin typeface="Times New Roman" pitchFamily="18" charset="0"/>
                <a:cs typeface="Times New Roman" pitchFamily="18" charset="0"/>
              </a:rPr>
              <a:t>botony,pharmacognosy</a:t>
            </a:r>
            <a:r>
              <a:rPr lang="en-US" sz="1600" b="1" dirty="0" smtClean="0">
                <a:latin typeface="Times New Roman" pitchFamily="18" charset="0"/>
                <a:cs typeface="Times New Roman" pitchFamily="18" charset="0"/>
              </a:rPr>
              <a:t>.</a:t>
            </a:r>
          </a:p>
          <a:p>
            <a:pPr algn="just">
              <a:lnSpc>
                <a:spcPct val="150000"/>
              </a:lnSpc>
            </a:pPr>
            <a:r>
              <a:rPr lang="en-US" sz="1600" b="1" dirty="0" smtClean="0">
                <a:latin typeface="Times New Roman" pitchFamily="18" charset="0"/>
                <a:cs typeface="Times New Roman" pitchFamily="18" charset="0"/>
              </a:rPr>
              <a:t>2.Survey of medicinal plants &amp; mapping of medicinal plant in kukkaralli lake, </a:t>
            </a:r>
            <a:r>
              <a:rPr lang="en-US" sz="1600" b="1" dirty="0" err="1" smtClean="0">
                <a:latin typeface="Times New Roman" pitchFamily="18" charset="0"/>
                <a:cs typeface="Times New Roman" pitchFamily="18" charset="0"/>
              </a:rPr>
              <a:t>chamundi</a:t>
            </a:r>
            <a:r>
              <a:rPr lang="en-US" sz="1600" b="1" dirty="0" smtClean="0">
                <a:latin typeface="Times New Roman" pitchFamily="18" charset="0"/>
                <a:cs typeface="Times New Roman" pitchFamily="18" charset="0"/>
              </a:rPr>
              <a:t> hill, BR hill, </a:t>
            </a:r>
            <a:r>
              <a:rPr lang="en-US" sz="1600" b="1" dirty="0" err="1" smtClean="0">
                <a:latin typeface="Times New Roman" pitchFamily="18" charset="0"/>
                <a:cs typeface="Times New Roman" pitchFamily="18" charset="0"/>
              </a:rPr>
              <a:t>Gopalaswamy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hill,MM</a:t>
            </a:r>
            <a:r>
              <a:rPr lang="en-US" sz="1600" b="1" dirty="0" smtClean="0">
                <a:latin typeface="Times New Roman" pitchFamily="18" charset="0"/>
                <a:cs typeface="Times New Roman" pitchFamily="18" charset="0"/>
              </a:rPr>
              <a:t> hill.</a:t>
            </a:r>
          </a:p>
          <a:p>
            <a:pPr algn="just">
              <a:lnSpc>
                <a:spcPct val="150000"/>
              </a:lnSpc>
            </a:pPr>
            <a:r>
              <a:rPr lang="en-US" sz="1600" b="1" dirty="0" smtClean="0">
                <a:latin typeface="Times New Roman" pitchFamily="18" charset="0"/>
                <a:cs typeface="Times New Roman" pitchFamily="18" charset="0"/>
              </a:rPr>
              <a:t>3.Standarization of treatment protocol</a:t>
            </a:r>
          </a:p>
          <a:p>
            <a:pPr algn="just">
              <a:lnSpc>
                <a:spcPct val="150000"/>
              </a:lnSpc>
            </a:pPr>
            <a:r>
              <a:rPr lang="en-US" sz="1600" b="1" dirty="0" smtClean="0">
                <a:latin typeface="Times New Roman" pitchFamily="18" charset="0"/>
                <a:cs typeface="Times New Roman" pitchFamily="18" charset="0"/>
              </a:rPr>
              <a:t>4.Integrated approach for the treatment of tuberculosis in collaboration with WHO.</a:t>
            </a:r>
          </a:p>
          <a:p>
            <a:pPr algn="just">
              <a:lnSpc>
                <a:spcPct val="150000"/>
              </a:lnSpc>
            </a:pPr>
            <a:r>
              <a:rPr lang="en-US" sz="1600" b="1" dirty="0" smtClean="0">
                <a:latin typeface="Times New Roman" pitchFamily="18" charset="0"/>
                <a:cs typeface="Times New Roman" pitchFamily="18" charset="0"/>
              </a:rPr>
              <a:t>5. 4.Integrated approach for the treatment of diabetes mellitus in collaboration with Karnataka institute of diabitology.</a:t>
            </a:r>
          </a:p>
          <a:p>
            <a:pPr algn="just">
              <a:lnSpc>
                <a:spcPct val="150000"/>
              </a:lnSpc>
            </a:pPr>
            <a:r>
              <a:rPr lang="en-US" sz="1600" b="1" dirty="0" smtClean="0">
                <a:latin typeface="Times New Roman" pitchFamily="18" charset="0"/>
                <a:cs typeface="Times New Roman" pitchFamily="18" charset="0"/>
              </a:rPr>
              <a:t>6.Conducting various seminar, workshop on research methodology, bio-statistics, article writing, publication, patenting, documentation, </a:t>
            </a:r>
            <a:r>
              <a:rPr lang="en-US" sz="1600" b="1" dirty="0" err="1" smtClean="0">
                <a:latin typeface="Times New Roman" pitchFamily="18" charset="0"/>
                <a:cs typeface="Times New Roman" pitchFamily="18" charset="0"/>
              </a:rPr>
              <a:t>manuscriptology</a:t>
            </a:r>
            <a:r>
              <a:rPr lang="en-US" sz="1600" b="1" dirty="0" smtClean="0">
                <a:latin typeface="Times New Roman" pitchFamily="18" charset="0"/>
                <a:cs typeface="Times New Roman" pitchFamily="18" charset="0"/>
              </a:rPr>
              <a:t>.</a:t>
            </a:r>
          </a:p>
          <a:p>
            <a:endParaRPr lang="en-US" b="1" dirty="0" smtClean="0"/>
          </a:p>
          <a:p>
            <a:endParaRPr lang="en-US" dirty="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381000" y="381000"/>
            <a:ext cx="8305800" cy="1066800"/>
          </a:xfrm>
        </p:spPr>
        <p:txBody>
          <a:bodyPr/>
          <a:lstStyle/>
          <a:p>
            <a:pPr eaLnBrk="1" hangingPunct="1"/>
            <a:r>
              <a:rPr lang="en-US" b="1" dirty="0" smtClean="0">
                <a:solidFill>
                  <a:srgbClr val="00B050"/>
                </a:solidFill>
              </a:rPr>
              <a:t>GOD</a:t>
            </a:r>
            <a:r>
              <a:rPr lang="en-US" dirty="0" smtClean="0"/>
              <a:t>’s </a:t>
            </a:r>
            <a:r>
              <a:rPr lang="en-US" dirty="0" smtClean="0">
                <a:solidFill>
                  <a:srgbClr val="0070C0"/>
                </a:solidFill>
              </a:rPr>
              <a:t>PASSWORD</a:t>
            </a:r>
            <a:r>
              <a:rPr lang="en-US" dirty="0" smtClean="0"/>
              <a:t>  </a:t>
            </a:r>
            <a:endParaRPr lang="en-US" dirty="0" smtClean="0">
              <a:solidFill>
                <a:srgbClr val="C00000"/>
              </a:solidFill>
            </a:endParaRPr>
          </a:p>
        </p:txBody>
      </p:sp>
      <p:pic>
        <p:nvPicPr>
          <p:cNvPr id="119811" name="Picture 2"/>
          <p:cNvPicPr>
            <a:picLocks noGrp="1" noChangeAspect="1" noChangeArrowheads="1"/>
          </p:cNvPicPr>
          <p:nvPr>
            <p:ph idx="1"/>
          </p:nvPr>
        </p:nvPicPr>
        <p:blipFill>
          <a:blip r:embed="rId2" cstate="print"/>
          <a:srcRect/>
          <a:stretch>
            <a:fillRect/>
          </a:stretch>
        </p:blipFill>
        <p:spPr>
          <a:xfrm>
            <a:off x="250825" y="1600200"/>
            <a:ext cx="8569325" cy="4852988"/>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33400"/>
            <a:ext cx="6629400" cy="1384995"/>
          </a:xfrm>
          <a:prstGeom prst="rect">
            <a:avLst/>
          </a:prstGeom>
          <a:noFill/>
        </p:spPr>
        <p:txBody>
          <a:bodyPr wrap="square" rtlCol="0">
            <a:spAutoFit/>
          </a:bodyPr>
          <a:lstStyle/>
          <a:p>
            <a:endParaRPr lang="en-US" sz="2800" dirty="0" smtClean="0"/>
          </a:p>
          <a:p>
            <a:endParaRPr lang="en-US" sz="2800" dirty="0" smtClean="0"/>
          </a:p>
          <a:p>
            <a:r>
              <a:rPr lang="en-US" sz="2800" dirty="0" smtClean="0"/>
              <a:t>Research password</a:t>
            </a:r>
            <a:endParaRPr lang="en-US" sz="2800" dirty="0"/>
          </a:p>
        </p:txBody>
      </p:sp>
      <p:sp>
        <p:nvSpPr>
          <p:cNvPr id="5" name="TextBox 4"/>
          <p:cNvSpPr txBox="1"/>
          <p:nvPr/>
        </p:nvSpPr>
        <p:spPr>
          <a:xfrm>
            <a:off x="533400" y="1676400"/>
            <a:ext cx="7086600" cy="1384995"/>
          </a:xfrm>
          <a:prstGeom prst="rect">
            <a:avLst/>
          </a:prstGeom>
          <a:noFill/>
        </p:spPr>
        <p:txBody>
          <a:bodyPr wrap="square" rtlCol="0">
            <a:spAutoFit/>
          </a:bodyPr>
          <a:lstStyle/>
          <a:p>
            <a:pPr algn="ctr"/>
            <a:endParaRPr lang="en-US" sz="2800" dirty="0" smtClean="0"/>
          </a:p>
          <a:p>
            <a:pPr algn="ctr"/>
            <a:endParaRPr lang="en-US" sz="2800" dirty="0" smtClean="0"/>
          </a:p>
          <a:p>
            <a:pPr algn="ctr"/>
            <a:r>
              <a:rPr lang="en-US" sz="2800" dirty="0" smtClean="0"/>
              <a:t>Any Guess…….?</a:t>
            </a:r>
            <a:endParaRPr lang="en-US"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6477000" cy="2646878"/>
          </a:xfrm>
          <a:prstGeom prst="rect">
            <a:avLst/>
          </a:prstGeom>
          <a:noFill/>
        </p:spPr>
        <p:txBody>
          <a:bodyPr wrap="square" rtlCol="0">
            <a:spAutoFit/>
          </a:bodyPr>
          <a:lstStyle/>
          <a:p>
            <a:pPr algn="ctr"/>
            <a:r>
              <a:rPr lang="en-US" sz="16600" dirty="0" smtClean="0"/>
              <a:t>Idea</a:t>
            </a:r>
            <a:endParaRPr lang="en-US" sz="16600" dirty="0"/>
          </a:p>
        </p:txBody>
      </p:sp>
      <p:sp>
        <p:nvSpPr>
          <p:cNvPr id="3" name="TextBox 2"/>
          <p:cNvSpPr txBox="1"/>
          <p:nvPr/>
        </p:nvSpPr>
        <p:spPr>
          <a:xfrm>
            <a:off x="2667000" y="4114800"/>
            <a:ext cx="4800600" cy="584775"/>
          </a:xfrm>
          <a:prstGeom prst="rect">
            <a:avLst/>
          </a:prstGeom>
          <a:noFill/>
        </p:spPr>
        <p:txBody>
          <a:bodyPr wrap="square" rtlCol="0">
            <a:spAutoFit/>
          </a:bodyPr>
          <a:lstStyle/>
          <a:p>
            <a:r>
              <a:rPr lang="en-US" sz="3200" dirty="0" smtClean="0"/>
              <a:t>Think From Now itself</a:t>
            </a:r>
            <a:endParaRPr lang="en-US" sz="3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3952875" y="3244850"/>
            <a:ext cx="1238250" cy="368300"/>
          </a:xfrm>
          <a:prstGeom prst="rect">
            <a:avLst/>
          </a:prstGeom>
          <a:noFill/>
          <a:ln w="9525">
            <a:noFill/>
            <a:miter lim="800000"/>
            <a:headEnd/>
            <a:tailEnd/>
          </a:ln>
        </p:spPr>
        <p:txBody>
          <a:bodyPr wrap="none">
            <a:spAutoFit/>
          </a:bodyPr>
          <a:lstStyle/>
          <a:p>
            <a:pPr eaLnBrk="1" hangingPunct="1"/>
            <a:r>
              <a:rPr lang="en-US"/>
              <a:t>Thank you</a:t>
            </a:r>
          </a:p>
        </p:txBody>
      </p:sp>
      <p:sp>
        <p:nvSpPr>
          <p:cNvPr id="48131" name="Rectangle 4"/>
          <p:cNvSpPr>
            <a:spLocks noChangeArrowheads="1"/>
          </p:cNvSpPr>
          <p:nvPr/>
        </p:nvSpPr>
        <p:spPr bwMode="auto">
          <a:xfrm>
            <a:off x="3952875" y="3244850"/>
            <a:ext cx="1238250" cy="368300"/>
          </a:xfrm>
          <a:prstGeom prst="rect">
            <a:avLst/>
          </a:prstGeom>
          <a:noFill/>
          <a:ln w="9525">
            <a:noFill/>
            <a:miter lim="800000"/>
            <a:headEnd/>
            <a:tailEnd/>
          </a:ln>
        </p:spPr>
        <p:txBody>
          <a:bodyPr wrap="none">
            <a:spAutoFit/>
          </a:bodyPr>
          <a:lstStyle/>
          <a:p>
            <a:pPr eaLnBrk="1" hangingPunct="1"/>
            <a:r>
              <a:rPr lang="en-US"/>
              <a:t>Thank you</a:t>
            </a:r>
          </a:p>
        </p:txBody>
      </p:sp>
      <p:pic>
        <p:nvPicPr>
          <p:cNvPr id="48132" name="Picture 2" descr="http://www.textually.org/textually/archives/images/set2/bird_f.19272.jpg"/>
          <p:cNvPicPr>
            <a:picLocks noChangeAspect="1" noChangeArrowheads="1"/>
          </p:cNvPicPr>
          <p:nvPr/>
        </p:nvPicPr>
        <p:blipFill>
          <a:blip r:embed="rId2" cstate="print"/>
          <a:srcRect/>
          <a:stretch>
            <a:fillRect/>
          </a:stretch>
        </p:blipFill>
        <p:spPr bwMode="auto">
          <a:xfrm>
            <a:off x="0" y="0"/>
            <a:ext cx="9296400" cy="6858000"/>
          </a:xfrm>
          <a:prstGeom prst="rect">
            <a:avLst/>
          </a:prstGeom>
          <a:noFill/>
          <a:ln w="9525">
            <a:noFill/>
            <a:miter lim="800000"/>
            <a:headEnd/>
            <a:tailEnd/>
          </a:ln>
        </p:spPr>
      </p:pic>
      <p:sp>
        <p:nvSpPr>
          <p:cNvPr id="7" name="Rectangle 6"/>
          <p:cNvSpPr/>
          <p:nvPr/>
        </p:nvSpPr>
        <p:spPr>
          <a:xfrm>
            <a:off x="2091673" y="2967335"/>
            <a:ext cx="3397084"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5400" b="1" dirty="0">
                <a:ln w="50800"/>
                <a:solidFill>
                  <a:schemeClr val="tx2">
                    <a:lumMod val="40000"/>
                    <a:lumOff val="60000"/>
                  </a:schemeClr>
                </a:solidFill>
              </a:rPr>
              <a:t>Thank you</a:t>
            </a:r>
          </a:p>
        </p:txBody>
      </p:sp>
      <p:sp>
        <p:nvSpPr>
          <p:cNvPr id="9" name="TextBox 8"/>
          <p:cNvSpPr txBox="1"/>
          <p:nvPr/>
        </p:nvSpPr>
        <p:spPr>
          <a:xfrm>
            <a:off x="381000" y="381000"/>
            <a:ext cx="6629400" cy="461963"/>
          </a:xfrm>
          <a:prstGeom prst="rect">
            <a:avLst/>
          </a:prstGeom>
          <a:noFill/>
        </p:spPr>
        <p:txBody>
          <a:bodyPr>
            <a:spAutoFit/>
          </a:bodyPr>
          <a:lstStyle/>
          <a:p>
            <a:pPr eaLnBrk="1" hangingPunct="1">
              <a:defRPr/>
            </a:pPr>
            <a:r>
              <a:rPr lang="en-US" sz="2400" dirty="0">
                <a:solidFill>
                  <a:schemeClr val="tx1">
                    <a:lumMod val="95000"/>
                  </a:schemeClr>
                </a:solidFill>
              </a:rPr>
              <a:t>MILES &amp; MILES TO GO BEFORE WE SLEEP</a:t>
            </a:r>
          </a:p>
        </p:txBody>
      </p:sp>
      <p:sp>
        <p:nvSpPr>
          <p:cNvPr id="11" name="TextBox 10"/>
          <p:cNvSpPr txBox="1"/>
          <p:nvPr/>
        </p:nvSpPr>
        <p:spPr>
          <a:xfrm>
            <a:off x="6553200" y="1828800"/>
            <a:ext cx="2438400" cy="584200"/>
          </a:xfrm>
          <a:prstGeom prst="rect">
            <a:avLst/>
          </a:prstGeom>
          <a:noFill/>
        </p:spPr>
        <p:txBody>
          <a:bodyPr>
            <a:spAutoFit/>
          </a:bodyPr>
          <a:lstStyle/>
          <a:p>
            <a:pPr algn="ctr" eaLnBrk="1" hangingPunct="1">
              <a:defRPr/>
            </a:pPr>
            <a:r>
              <a:rPr lang="en-US" sz="1600" dirty="0">
                <a:solidFill>
                  <a:schemeClr val="accent3">
                    <a:lumMod val="40000"/>
                    <a:lumOff val="60000"/>
                  </a:schemeClr>
                </a:solidFill>
              </a:rPr>
              <a:t>SET YOUR GOAL SKY IS LIMIT FOR YOU</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28588"/>
            <a:ext cx="8839200" cy="938212"/>
          </a:xfrm>
        </p:spPr>
        <p:txBody>
          <a:bodyPr>
            <a:normAutofit fontScale="90000"/>
          </a:bodyPr>
          <a:lstStyle/>
          <a:p>
            <a:r>
              <a:rPr lang="en-US" smtClean="0"/>
              <a:t>Good  Research : Do lot of Research</a:t>
            </a:r>
          </a:p>
        </p:txBody>
      </p:sp>
      <p:pic>
        <p:nvPicPr>
          <p:cNvPr id="41988" name="Picture 2"/>
          <p:cNvPicPr>
            <a:picLocks noGrp="1" noChangeAspect="1" noChangeArrowheads="1"/>
          </p:cNvPicPr>
          <p:nvPr>
            <p:ph idx="1"/>
          </p:nvPr>
        </p:nvPicPr>
        <p:blipFill>
          <a:blip r:embed="rId2" cstate="print"/>
          <a:srcRect/>
          <a:stretch>
            <a:fillRect/>
          </a:stretch>
        </p:blipFill>
        <p:spPr>
          <a:xfrm>
            <a:off x="228600" y="990600"/>
            <a:ext cx="8686800" cy="5410200"/>
          </a:xfrm>
          <a:noFill/>
        </p:spPr>
      </p:pic>
      <p:sp>
        <p:nvSpPr>
          <p:cNvPr id="41987" name="Slide Number Placeholder 3"/>
          <p:cNvSpPr>
            <a:spLocks noGrp="1"/>
          </p:cNvSpPr>
          <p:nvPr>
            <p:ph type="sldNum" sz="quarter" idx="12"/>
          </p:nvPr>
        </p:nvSpPr>
        <p:spPr>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3E21A994-A6A0-4447-BA8E-10ED16C06489}"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152400" y="228600"/>
            <a:ext cx="8839200" cy="838200"/>
          </a:xfrm>
        </p:spPr>
        <p:txBody>
          <a:bodyPr/>
          <a:lstStyle/>
          <a:p>
            <a:pPr>
              <a:defRPr/>
            </a:pPr>
            <a:r>
              <a:rPr lang="en-US" sz="4000" b="1" dirty="0" smtClean="0">
                <a:solidFill>
                  <a:schemeClr val="tx1">
                    <a:lumMod val="75000"/>
                  </a:schemeClr>
                </a:solidFill>
              </a:rPr>
              <a:t>WHAT  IS  RESEARCH?...  EINSTEIN</a:t>
            </a:r>
          </a:p>
        </p:txBody>
      </p:sp>
      <p:sp>
        <p:nvSpPr>
          <p:cNvPr id="223235" name="Rectangle 3"/>
          <p:cNvSpPr>
            <a:spLocks noGrp="1" noChangeArrowheads="1"/>
          </p:cNvSpPr>
          <p:nvPr>
            <p:ph idx="1"/>
          </p:nvPr>
        </p:nvSpPr>
        <p:spPr>
          <a:xfrm>
            <a:off x="152400" y="1295400"/>
            <a:ext cx="8763000" cy="4876800"/>
          </a:xfrm>
        </p:spPr>
        <p:txBody>
          <a:bodyPr>
            <a:normAutofit/>
          </a:bodyPr>
          <a:lstStyle/>
          <a:p>
            <a:pPr>
              <a:lnSpc>
                <a:spcPct val="80000"/>
              </a:lnSpc>
            </a:pPr>
            <a:r>
              <a:rPr lang="en-US" sz="2400" dirty="0" smtClean="0"/>
              <a:t>Developing a new theory is not like bringing down an old building and erecting a new sky-scraper in it place.</a:t>
            </a:r>
          </a:p>
          <a:p>
            <a:pPr>
              <a:lnSpc>
                <a:spcPct val="80000"/>
              </a:lnSpc>
            </a:pPr>
            <a:r>
              <a:rPr lang="en-US" sz="2400" dirty="0" smtClean="0"/>
              <a:t>It is like climbing a hill.</a:t>
            </a:r>
          </a:p>
          <a:p>
            <a:pPr>
              <a:lnSpc>
                <a:spcPct val="80000"/>
              </a:lnSpc>
            </a:pPr>
            <a:r>
              <a:rPr lang="en-US" sz="2400" dirty="0" smtClean="0"/>
              <a:t>As we go up, the horizon of our view expands and we see many new relations between our starting point and present position.</a:t>
            </a:r>
          </a:p>
          <a:p>
            <a:pPr>
              <a:lnSpc>
                <a:spcPct val="80000"/>
              </a:lnSpc>
            </a:pPr>
            <a:r>
              <a:rPr lang="en-US" sz="2400" dirty="0" smtClean="0"/>
              <a:t>The starting point doesn’t disappear.</a:t>
            </a:r>
          </a:p>
          <a:p>
            <a:pPr>
              <a:lnSpc>
                <a:spcPct val="80000"/>
              </a:lnSpc>
            </a:pPr>
            <a:r>
              <a:rPr lang="en-US" sz="2400" dirty="0" smtClean="0"/>
              <a:t>But it appears smaller and smaller as we go higher and higher.</a:t>
            </a:r>
          </a:p>
          <a:p>
            <a:pPr>
              <a:lnSpc>
                <a:spcPct val="80000"/>
              </a:lnSpc>
            </a:pPr>
            <a:r>
              <a:rPr lang="en-US" sz="2400" dirty="0" smtClean="0"/>
              <a:t>It will still be a part of our new view.</a:t>
            </a:r>
          </a:p>
          <a:p>
            <a:pPr>
              <a:lnSpc>
                <a:spcPct val="80000"/>
              </a:lnSpc>
            </a:pPr>
            <a:r>
              <a:rPr lang="en-US" sz="2400" dirty="0" smtClean="0"/>
              <a:t>It is not possible to separate or destroy it.</a:t>
            </a:r>
          </a:p>
          <a:p>
            <a:pPr>
              <a:lnSpc>
                <a:spcPct val="80000"/>
              </a:lnSpc>
            </a:pPr>
            <a:r>
              <a:rPr lang="en-US" sz="2400" dirty="0" smtClean="0"/>
              <a:t>It is only one side of the coin when we say that we have developed a new theory.</a:t>
            </a:r>
          </a:p>
          <a:p>
            <a:pPr>
              <a:lnSpc>
                <a:spcPct val="80000"/>
              </a:lnSpc>
            </a:pPr>
            <a:r>
              <a:rPr lang="en-US" sz="2400" dirty="0" smtClean="0"/>
              <a:t>In fact, the discovery of limits and imperfections of the old theory is the other side of the coin. </a:t>
            </a:r>
          </a:p>
        </p:txBody>
      </p:sp>
      <p:sp>
        <p:nvSpPr>
          <p:cNvPr id="43010" name="Slide Number Placeholder 5"/>
          <p:cNvSpPr>
            <a:spLocks noGrp="1"/>
          </p:cNvSpPr>
          <p:nvPr>
            <p:ph type="sldNum" sz="quarter" idx="12"/>
          </p:nvPr>
        </p:nvSpPr>
        <p:spPr>
          <a:xfrm>
            <a:off x="6553200" y="6324600"/>
            <a:ext cx="1905000" cy="457200"/>
          </a:xfrm>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9A14FE7-260E-4C73-8F66-BC21D6CC579B}"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 calcmode="lin" valueType="num">
                                      <p:cBhvr additive="base">
                                        <p:cTn id="7" dur="20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23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23235">
                                            <p:txEl>
                                              <p:pRg st="1" end="1"/>
                                            </p:txEl>
                                          </p:spTgt>
                                        </p:tgtEl>
                                        <p:attrNameLst>
                                          <p:attrName>style.visibility</p:attrName>
                                        </p:attrNameLst>
                                      </p:cBhvr>
                                      <p:to>
                                        <p:strVal val="visible"/>
                                      </p:to>
                                    </p:set>
                                    <p:anim calcmode="lin" valueType="num">
                                      <p:cBhvr additive="base">
                                        <p:cTn id="13" dur="2000" fill="hold"/>
                                        <p:tgtEl>
                                          <p:spTgt spid="223235">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23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 calcmode="lin" valueType="num">
                                      <p:cBhvr additive="base">
                                        <p:cTn id="19" dur="2000" fill="hold"/>
                                        <p:tgtEl>
                                          <p:spTgt spid="223235">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23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23235">
                                            <p:txEl>
                                              <p:pRg st="3" end="3"/>
                                            </p:txEl>
                                          </p:spTgt>
                                        </p:tgtEl>
                                        <p:attrNameLst>
                                          <p:attrName>style.visibility</p:attrName>
                                        </p:attrNameLst>
                                      </p:cBhvr>
                                      <p:to>
                                        <p:strVal val="visible"/>
                                      </p:to>
                                    </p:set>
                                    <p:anim calcmode="lin" valueType="num">
                                      <p:cBhvr additive="base">
                                        <p:cTn id="25" dur="2000" fill="hold"/>
                                        <p:tgtEl>
                                          <p:spTgt spid="223235">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232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23235">
                                            <p:txEl>
                                              <p:pRg st="4" end="4"/>
                                            </p:txEl>
                                          </p:spTgt>
                                        </p:tgtEl>
                                        <p:attrNameLst>
                                          <p:attrName>style.visibility</p:attrName>
                                        </p:attrNameLst>
                                      </p:cBhvr>
                                      <p:to>
                                        <p:strVal val="visible"/>
                                      </p:to>
                                    </p:set>
                                    <p:anim calcmode="lin" valueType="num">
                                      <p:cBhvr additive="base">
                                        <p:cTn id="31" dur="2000" fill="hold"/>
                                        <p:tgtEl>
                                          <p:spTgt spid="223235">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2323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223235">
                                            <p:txEl>
                                              <p:pRg st="5" end="5"/>
                                            </p:txEl>
                                          </p:spTgt>
                                        </p:tgtEl>
                                        <p:attrNameLst>
                                          <p:attrName>style.visibility</p:attrName>
                                        </p:attrNameLst>
                                      </p:cBhvr>
                                      <p:to>
                                        <p:strVal val="visible"/>
                                      </p:to>
                                    </p:set>
                                    <p:anim calcmode="lin" valueType="num">
                                      <p:cBhvr additive="base">
                                        <p:cTn id="37" dur="2000" fill="hold"/>
                                        <p:tgtEl>
                                          <p:spTgt spid="223235">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2232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223235">
                                            <p:txEl>
                                              <p:pRg st="6" end="6"/>
                                            </p:txEl>
                                          </p:spTgt>
                                        </p:tgtEl>
                                        <p:attrNameLst>
                                          <p:attrName>style.visibility</p:attrName>
                                        </p:attrNameLst>
                                      </p:cBhvr>
                                      <p:to>
                                        <p:strVal val="visible"/>
                                      </p:to>
                                    </p:set>
                                    <p:anim calcmode="lin" valueType="num">
                                      <p:cBhvr additive="base">
                                        <p:cTn id="43" dur="2000" fill="hold"/>
                                        <p:tgtEl>
                                          <p:spTgt spid="223235">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2232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223235">
                                            <p:txEl>
                                              <p:pRg st="7" end="7"/>
                                            </p:txEl>
                                          </p:spTgt>
                                        </p:tgtEl>
                                        <p:attrNameLst>
                                          <p:attrName>style.visibility</p:attrName>
                                        </p:attrNameLst>
                                      </p:cBhvr>
                                      <p:to>
                                        <p:strVal val="visible"/>
                                      </p:to>
                                    </p:set>
                                    <p:anim calcmode="lin" valueType="num">
                                      <p:cBhvr additive="base">
                                        <p:cTn id="49" dur="2000" fill="hold"/>
                                        <p:tgtEl>
                                          <p:spTgt spid="223235">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232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223235">
                                            <p:txEl>
                                              <p:pRg st="8" end="8"/>
                                            </p:txEl>
                                          </p:spTgt>
                                        </p:tgtEl>
                                        <p:attrNameLst>
                                          <p:attrName>style.visibility</p:attrName>
                                        </p:attrNameLst>
                                      </p:cBhvr>
                                      <p:to>
                                        <p:strVal val="visible"/>
                                      </p:to>
                                    </p:set>
                                    <p:anim calcmode="lin" valueType="num">
                                      <p:cBhvr additive="base">
                                        <p:cTn id="55" dur="2000" fill="hold"/>
                                        <p:tgtEl>
                                          <p:spTgt spid="223235">
                                            <p:txEl>
                                              <p:pRg st="8" end="8"/>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2232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Line 28"/>
          <p:cNvSpPr>
            <a:spLocks noChangeShapeType="1"/>
          </p:cNvSpPr>
          <p:nvPr/>
        </p:nvSpPr>
        <p:spPr bwMode="auto">
          <a:xfrm flipV="1">
            <a:off x="4937125" y="2665413"/>
            <a:ext cx="0" cy="482600"/>
          </a:xfrm>
          <a:prstGeom prst="line">
            <a:avLst/>
          </a:prstGeom>
          <a:noFill/>
          <a:ln w="38100">
            <a:solidFill>
              <a:schemeClr val="tx1"/>
            </a:solidFill>
            <a:round/>
            <a:headEnd/>
            <a:tailEnd type="stealth" w="lg" len="lg"/>
          </a:ln>
        </p:spPr>
        <p:txBody>
          <a:bodyPr wrap="none" anchor="ctr"/>
          <a:lstStyle/>
          <a:p>
            <a:endParaRPr lang="en-US"/>
          </a:p>
        </p:txBody>
      </p:sp>
      <p:sp>
        <p:nvSpPr>
          <p:cNvPr id="61443" name="Line 27"/>
          <p:cNvSpPr>
            <a:spLocks noChangeShapeType="1"/>
          </p:cNvSpPr>
          <p:nvPr/>
        </p:nvSpPr>
        <p:spPr bwMode="auto">
          <a:xfrm rot="5400000" flipH="1">
            <a:off x="3778250" y="3800475"/>
            <a:ext cx="0" cy="482600"/>
          </a:xfrm>
          <a:prstGeom prst="line">
            <a:avLst/>
          </a:prstGeom>
          <a:noFill/>
          <a:ln w="38100">
            <a:solidFill>
              <a:schemeClr val="tx1"/>
            </a:solidFill>
            <a:round/>
            <a:headEnd/>
            <a:tailEnd type="stealth" w="lg" len="lg"/>
          </a:ln>
        </p:spPr>
        <p:txBody>
          <a:bodyPr wrap="none" anchor="ctr"/>
          <a:lstStyle/>
          <a:p>
            <a:endParaRPr lang="en-US"/>
          </a:p>
        </p:txBody>
      </p:sp>
      <p:sp>
        <p:nvSpPr>
          <p:cNvPr id="61444" name="Line 26"/>
          <p:cNvSpPr>
            <a:spLocks noChangeShapeType="1"/>
          </p:cNvSpPr>
          <p:nvPr/>
        </p:nvSpPr>
        <p:spPr bwMode="auto">
          <a:xfrm rot="-5400000">
            <a:off x="6083300" y="3800475"/>
            <a:ext cx="0" cy="482600"/>
          </a:xfrm>
          <a:prstGeom prst="line">
            <a:avLst/>
          </a:prstGeom>
          <a:noFill/>
          <a:ln w="38100">
            <a:solidFill>
              <a:schemeClr val="tx1"/>
            </a:solidFill>
            <a:round/>
            <a:headEnd/>
            <a:tailEnd type="stealth" w="lg" len="lg"/>
          </a:ln>
        </p:spPr>
        <p:txBody>
          <a:bodyPr wrap="none" anchor="ctr"/>
          <a:lstStyle/>
          <a:p>
            <a:endParaRPr lang="en-US"/>
          </a:p>
        </p:txBody>
      </p:sp>
      <p:sp>
        <p:nvSpPr>
          <p:cNvPr id="61445" name="Line 25"/>
          <p:cNvSpPr>
            <a:spLocks noChangeShapeType="1"/>
          </p:cNvSpPr>
          <p:nvPr/>
        </p:nvSpPr>
        <p:spPr bwMode="auto">
          <a:xfrm>
            <a:off x="4937125" y="4948238"/>
            <a:ext cx="0" cy="482600"/>
          </a:xfrm>
          <a:prstGeom prst="line">
            <a:avLst/>
          </a:prstGeom>
          <a:noFill/>
          <a:ln w="38100">
            <a:solidFill>
              <a:schemeClr val="tx1"/>
            </a:solidFill>
            <a:round/>
            <a:headEnd/>
            <a:tailEnd type="stealth" w="lg" len="lg"/>
          </a:ln>
        </p:spPr>
        <p:txBody>
          <a:bodyPr wrap="none" anchor="ctr"/>
          <a:lstStyle/>
          <a:p>
            <a:endParaRPr lang="en-US"/>
          </a:p>
        </p:txBody>
      </p:sp>
      <p:sp>
        <p:nvSpPr>
          <p:cNvPr id="61446" name="Arc 23"/>
          <p:cNvSpPr>
            <a:spLocks/>
          </p:cNvSpPr>
          <p:nvPr/>
        </p:nvSpPr>
        <p:spPr bwMode="auto">
          <a:xfrm>
            <a:off x="2436813" y="2008188"/>
            <a:ext cx="2503487" cy="2035175"/>
          </a:xfrm>
          <a:custGeom>
            <a:avLst/>
            <a:gdLst>
              <a:gd name="T0" fmla="*/ 0 w 21424"/>
              <a:gd name="T1" fmla="*/ 2147483646 h 19934"/>
              <a:gd name="T2" fmla="*/ 2147483646 w 21424"/>
              <a:gd name="T3" fmla="*/ 0 h 19934"/>
              <a:gd name="T4" fmla="*/ 2147483646 w 21424"/>
              <a:gd name="T5" fmla="*/ 2147483646 h 19934"/>
              <a:gd name="T6" fmla="*/ 0 60000 65536"/>
              <a:gd name="T7" fmla="*/ 0 60000 65536"/>
              <a:gd name="T8" fmla="*/ 0 60000 65536"/>
              <a:gd name="T9" fmla="*/ 0 w 21424"/>
              <a:gd name="T10" fmla="*/ 0 h 19934"/>
              <a:gd name="T11" fmla="*/ 21424 w 21424"/>
              <a:gd name="T12" fmla="*/ 19934 h 19934"/>
            </a:gdLst>
            <a:ahLst/>
            <a:cxnLst>
              <a:cxn ang="T6">
                <a:pos x="T0" y="T1"/>
              </a:cxn>
              <a:cxn ang="T7">
                <a:pos x="T2" y="T3"/>
              </a:cxn>
              <a:cxn ang="T8">
                <a:pos x="T4" y="T5"/>
              </a:cxn>
            </a:cxnLst>
            <a:rect l="T9" t="T10" r="T11" b="T12"/>
            <a:pathLst>
              <a:path w="21424" h="19934" fill="none" extrusionOk="0">
                <a:moveTo>
                  <a:pt x="0" y="17181"/>
                </a:moveTo>
                <a:cubicBezTo>
                  <a:pt x="984" y="9523"/>
                  <a:pt x="5980" y="2973"/>
                  <a:pt x="13105" y="0"/>
                </a:cubicBezTo>
              </a:path>
              <a:path w="21424" h="19934" stroke="0" extrusionOk="0">
                <a:moveTo>
                  <a:pt x="0" y="17181"/>
                </a:moveTo>
                <a:cubicBezTo>
                  <a:pt x="984" y="9523"/>
                  <a:pt x="5980" y="2973"/>
                  <a:pt x="13105" y="0"/>
                </a:cubicBezTo>
                <a:lnTo>
                  <a:pt x="21424" y="19934"/>
                </a:lnTo>
                <a:lnTo>
                  <a:pt x="0" y="17181"/>
                </a:lnTo>
                <a:close/>
              </a:path>
            </a:pathLst>
          </a:custGeom>
          <a:noFill/>
          <a:ln w="38100">
            <a:solidFill>
              <a:schemeClr val="tx1"/>
            </a:solidFill>
            <a:round/>
            <a:headEnd/>
            <a:tailEnd type="stealth" w="lg" len="lg"/>
          </a:ln>
        </p:spPr>
        <p:txBody>
          <a:bodyPr wrap="none" anchor="ctr"/>
          <a:lstStyle/>
          <a:p>
            <a:endParaRPr lang="en-US"/>
          </a:p>
        </p:txBody>
      </p:sp>
      <p:sp>
        <p:nvSpPr>
          <p:cNvPr id="61447" name="Arc 22"/>
          <p:cNvSpPr>
            <a:spLocks/>
          </p:cNvSpPr>
          <p:nvPr/>
        </p:nvSpPr>
        <p:spPr bwMode="auto">
          <a:xfrm>
            <a:off x="2484438" y="4043363"/>
            <a:ext cx="2455862" cy="2103437"/>
          </a:xfrm>
          <a:custGeom>
            <a:avLst/>
            <a:gdLst>
              <a:gd name="T0" fmla="*/ 2147483646 w 21022"/>
              <a:gd name="T1" fmla="*/ 2147483646 h 20606"/>
              <a:gd name="T2" fmla="*/ 0 w 21022"/>
              <a:gd name="T3" fmla="*/ 2147483646 h 20606"/>
              <a:gd name="T4" fmla="*/ 2147483646 w 21022"/>
              <a:gd name="T5" fmla="*/ 0 h 20606"/>
              <a:gd name="T6" fmla="*/ 0 60000 65536"/>
              <a:gd name="T7" fmla="*/ 0 60000 65536"/>
              <a:gd name="T8" fmla="*/ 0 60000 65536"/>
              <a:gd name="T9" fmla="*/ 0 w 21022"/>
              <a:gd name="T10" fmla="*/ 0 h 20606"/>
              <a:gd name="T11" fmla="*/ 21022 w 21022"/>
              <a:gd name="T12" fmla="*/ 20606 h 20606"/>
            </a:gdLst>
            <a:ahLst/>
            <a:cxnLst>
              <a:cxn ang="T6">
                <a:pos x="T0" y="T1"/>
              </a:cxn>
              <a:cxn ang="T7">
                <a:pos x="T2" y="T3"/>
              </a:cxn>
              <a:cxn ang="T8">
                <a:pos x="T4" y="T5"/>
              </a:cxn>
            </a:cxnLst>
            <a:rect l="T9" t="T10" r="T11" b="T12"/>
            <a:pathLst>
              <a:path w="21022" h="20606" fill="none" extrusionOk="0">
                <a:moveTo>
                  <a:pt x="14545" y="20606"/>
                </a:moveTo>
                <a:cubicBezTo>
                  <a:pt x="7277" y="18321"/>
                  <a:pt x="1749" y="12376"/>
                  <a:pt x="-1" y="4961"/>
                </a:cubicBezTo>
              </a:path>
              <a:path w="21022" h="20606" stroke="0" extrusionOk="0">
                <a:moveTo>
                  <a:pt x="14545" y="20606"/>
                </a:moveTo>
                <a:cubicBezTo>
                  <a:pt x="7277" y="18321"/>
                  <a:pt x="1749" y="12376"/>
                  <a:pt x="-1" y="4961"/>
                </a:cubicBezTo>
                <a:lnTo>
                  <a:pt x="21022" y="0"/>
                </a:lnTo>
                <a:lnTo>
                  <a:pt x="14545" y="20606"/>
                </a:lnTo>
                <a:close/>
              </a:path>
            </a:pathLst>
          </a:custGeom>
          <a:noFill/>
          <a:ln w="38100">
            <a:solidFill>
              <a:schemeClr val="tx1"/>
            </a:solidFill>
            <a:round/>
            <a:headEnd/>
            <a:tailEnd type="stealth" w="lg" len="lg"/>
          </a:ln>
        </p:spPr>
        <p:txBody>
          <a:bodyPr wrap="none" anchor="ctr"/>
          <a:lstStyle/>
          <a:p>
            <a:endParaRPr lang="en-US"/>
          </a:p>
        </p:txBody>
      </p:sp>
      <p:sp>
        <p:nvSpPr>
          <p:cNvPr id="61448" name="Arc 21"/>
          <p:cNvSpPr>
            <a:spLocks/>
          </p:cNvSpPr>
          <p:nvPr/>
        </p:nvSpPr>
        <p:spPr bwMode="auto">
          <a:xfrm>
            <a:off x="4940300" y="4043363"/>
            <a:ext cx="2508250" cy="2039937"/>
          </a:xfrm>
          <a:custGeom>
            <a:avLst/>
            <a:gdLst>
              <a:gd name="T0" fmla="*/ 2147483646 w 21465"/>
              <a:gd name="T1" fmla="*/ 2147483646 h 19979"/>
              <a:gd name="T2" fmla="*/ 2147483646 w 21465"/>
              <a:gd name="T3" fmla="*/ 2147483646 h 19979"/>
              <a:gd name="T4" fmla="*/ 0 w 21465"/>
              <a:gd name="T5" fmla="*/ 0 h 19979"/>
              <a:gd name="T6" fmla="*/ 0 60000 65536"/>
              <a:gd name="T7" fmla="*/ 0 60000 65536"/>
              <a:gd name="T8" fmla="*/ 0 60000 65536"/>
              <a:gd name="T9" fmla="*/ 0 w 21465"/>
              <a:gd name="T10" fmla="*/ 0 h 19979"/>
              <a:gd name="T11" fmla="*/ 21465 w 21465"/>
              <a:gd name="T12" fmla="*/ 19979 h 19979"/>
            </a:gdLst>
            <a:ahLst/>
            <a:cxnLst>
              <a:cxn ang="T6">
                <a:pos x="T0" y="T1"/>
              </a:cxn>
              <a:cxn ang="T7">
                <a:pos x="T2" y="T3"/>
              </a:cxn>
              <a:cxn ang="T8">
                <a:pos x="T4" y="T5"/>
              </a:cxn>
            </a:cxnLst>
            <a:rect l="T9" t="T10" r="T11" b="T12"/>
            <a:pathLst>
              <a:path w="21465" h="19979" fill="none" extrusionOk="0">
                <a:moveTo>
                  <a:pt x="21464" y="2413"/>
                </a:moveTo>
                <a:cubicBezTo>
                  <a:pt x="20583" y="10249"/>
                  <a:pt x="15502" y="16981"/>
                  <a:pt x="8209" y="19978"/>
                </a:cubicBezTo>
              </a:path>
              <a:path w="21465" h="19979" stroke="0" extrusionOk="0">
                <a:moveTo>
                  <a:pt x="21464" y="2413"/>
                </a:moveTo>
                <a:cubicBezTo>
                  <a:pt x="20583" y="10249"/>
                  <a:pt x="15502" y="16981"/>
                  <a:pt x="8209" y="19978"/>
                </a:cubicBezTo>
                <a:lnTo>
                  <a:pt x="0" y="0"/>
                </a:lnTo>
                <a:lnTo>
                  <a:pt x="21464" y="2413"/>
                </a:lnTo>
                <a:close/>
              </a:path>
            </a:pathLst>
          </a:custGeom>
          <a:noFill/>
          <a:ln w="38100">
            <a:solidFill>
              <a:schemeClr val="tx1"/>
            </a:solidFill>
            <a:round/>
            <a:headEnd/>
            <a:tailEnd type="stealth" w="lg" len="lg"/>
          </a:ln>
        </p:spPr>
        <p:txBody>
          <a:bodyPr wrap="none" anchor="ctr"/>
          <a:lstStyle/>
          <a:p>
            <a:endParaRPr lang="en-US"/>
          </a:p>
        </p:txBody>
      </p:sp>
      <p:sp>
        <p:nvSpPr>
          <p:cNvPr id="61449" name="Arc 20"/>
          <p:cNvSpPr>
            <a:spLocks/>
          </p:cNvSpPr>
          <p:nvPr/>
        </p:nvSpPr>
        <p:spPr bwMode="auto">
          <a:xfrm>
            <a:off x="4940300" y="1922463"/>
            <a:ext cx="2443163" cy="2119312"/>
          </a:xfrm>
          <a:custGeom>
            <a:avLst/>
            <a:gdLst>
              <a:gd name="T0" fmla="*/ 2147483646 w 20905"/>
              <a:gd name="T1" fmla="*/ 0 h 20742"/>
              <a:gd name="T2" fmla="*/ 2147483646 w 20905"/>
              <a:gd name="T3" fmla="*/ 2147483646 h 20742"/>
              <a:gd name="T4" fmla="*/ 0 w 20905"/>
              <a:gd name="T5" fmla="*/ 2147483646 h 20742"/>
              <a:gd name="T6" fmla="*/ 0 60000 65536"/>
              <a:gd name="T7" fmla="*/ 0 60000 65536"/>
              <a:gd name="T8" fmla="*/ 0 60000 65536"/>
              <a:gd name="T9" fmla="*/ 0 w 20905"/>
              <a:gd name="T10" fmla="*/ 0 h 20742"/>
              <a:gd name="T11" fmla="*/ 20905 w 20905"/>
              <a:gd name="T12" fmla="*/ 20742 h 20742"/>
            </a:gdLst>
            <a:ahLst/>
            <a:cxnLst>
              <a:cxn ang="T6">
                <a:pos x="T0" y="T1"/>
              </a:cxn>
              <a:cxn ang="T7">
                <a:pos x="T2" y="T3"/>
              </a:cxn>
              <a:cxn ang="T8">
                <a:pos x="T4" y="T5"/>
              </a:cxn>
            </a:cxnLst>
            <a:rect l="T9" t="T10" r="T11" b="T12"/>
            <a:pathLst>
              <a:path w="20905" h="20742" fill="none" extrusionOk="0">
                <a:moveTo>
                  <a:pt x="6026" y="-1"/>
                </a:moveTo>
                <a:cubicBezTo>
                  <a:pt x="13336" y="2123"/>
                  <a:pt x="18988" y="7938"/>
                  <a:pt x="20904" y="15306"/>
                </a:cubicBezTo>
              </a:path>
              <a:path w="20905" h="20742" stroke="0" extrusionOk="0">
                <a:moveTo>
                  <a:pt x="6026" y="-1"/>
                </a:moveTo>
                <a:cubicBezTo>
                  <a:pt x="13336" y="2123"/>
                  <a:pt x="18988" y="7938"/>
                  <a:pt x="20904" y="15306"/>
                </a:cubicBezTo>
                <a:lnTo>
                  <a:pt x="0" y="20742"/>
                </a:lnTo>
                <a:lnTo>
                  <a:pt x="6026" y="-1"/>
                </a:lnTo>
                <a:close/>
              </a:path>
            </a:pathLst>
          </a:custGeom>
          <a:noFill/>
          <a:ln w="38100">
            <a:solidFill>
              <a:schemeClr val="tx1"/>
            </a:solidFill>
            <a:round/>
            <a:headEnd/>
            <a:tailEnd type="stealth" w="lg" len="lg"/>
          </a:ln>
        </p:spPr>
        <p:txBody>
          <a:bodyPr wrap="none" anchor="ctr"/>
          <a:lstStyle/>
          <a:p>
            <a:endParaRPr lang="en-US"/>
          </a:p>
        </p:txBody>
      </p:sp>
      <p:sp>
        <p:nvSpPr>
          <p:cNvPr id="61450" name="Rectangle 4"/>
          <p:cNvSpPr>
            <a:spLocks noGrp="1" noChangeArrowheads="1"/>
          </p:cNvSpPr>
          <p:nvPr>
            <p:ph type="title"/>
          </p:nvPr>
        </p:nvSpPr>
        <p:spPr>
          <a:xfrm>
            <a:off x="152400" y="128588"/>
            <a:ext cx="8839200" cy="1243012"/>
          </a:xfrm>
        </p:spPr>
        <p:txBody>
          <a:bodyPr>
            <a:normAutofit/>
          </a:bodyPr>
          <a:lstStyle/>
          <a:p>
            <a:pPr algn="ctr" eaLnBrk="1" hangingPunct="1"/>
            <a:r>
              <a:rPr lang="en-US" sz="2800" dirty="0" smtClean="0"/>
              <a:t>Why Research &amp; Creativity are Important  to</a:t>
            </a:r>
            <a:br>
              <a:rPr lang="en-US" sz="2800" dirty="0" smtClean="0"/>
            </a:br>
            <a:r>
              <a:rPr lang="en-US" sz="2800" dirty="0" smtClean="0"/>
              <a:t> </a:t>
            </a:r>
            <a:r>
              <a:rPr lang="en-US" sz="2800" b="1" dirty="0" smtClean="0">
                <a:solidFill>
                  <a:srgbClr val="0000FF"/>
                </a:solidFill>
              </a:rPr>
              <a:t>India’s Future ?</a:t>
            </a:r>
          </a:p>
        </p:txBody>
      </p:sp>
      <p:sp>
        <p:nvSpPr>
          <p:cNvPr id="61461" name="Slide Number Placeholder 20"/>
          <p:cNvSpPr>
            <a:spLocks noGrp="1"/>
          </p:cNvSpPr>
          <p:nvPr>
            <p:ph type="sldNum" sz="quarter" idx="12"/>
          </p:nvPr>
        </p:nvSpPr>
        <p:spPr>
          <a:xfrm>
            <a:off x="5867400" y="6248400"/>
            <a:ext cx="1755775" cy="474663"/>
          </a:xfrm>
          <a:noFill/>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CA690B6-FCB9-4902-A33C-FDF1401C5F50}" type="slidenum">
              <a:rPr lang="en-US"/>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US"/>
          </a:p>
        </p:txBody>
      </p:sp>
      <p:sp>
        <p:nvSpPr>
          <p:cNvPr id="61451" name="AutoShape 8"/>
          <p:cNvSpPr>
            <a:spLocks noChangeArrowheads="1"/>
          </p:cNvSpPr>
          <p:nvPr/>
        </p:nvSpPr>
        <p:spPr bwMode="auto">
          <a:xfrm>
            <a:off x="3998913" y="3105150"/>
            <a:ext cx="1866900" cy="1866900"/>
          </a:xfrm>
          <a:prstGeom prst="bevel">
            <a:avLst>
              <a:gd name="adj" fmla="val 4468"/>
            </a:avLst>
          </a:prstGeom>
          <a:solidFill>
            <a:schemeClr val="accent2"/>
          </a:solidFill>
          <a:ln w="9525">
            <a:solidFill>
              <a:schemeClr val="bg2"/>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61452" name="AutoShape 11"/>
          <p:cNvSpPr>
            <a:spLocks noChangeArrowheads="1"/>
          </p:cNvSpPr>
          <p:nvPr/>
        </p:nvSpPr>
        <p:spPr bwMode="auto">
          <a:xfrm>
            <a:off x="3998913" y="1639888"/>
            <a:ext cx="1866900" cy="960437"/>
          </a:xfrm>
          <a:prstGeom prst="bevel">
            <a:avLst>
              <a:gd name="adj" fmla="val 8431"/>
            </a:avLst>
          </a:prstGeom>
          <a:solidFill>
            <a:schemeClr val="accent2"/>
          </a:solidFill>
          <a:ln w="9525">
            <a:solidFill>
              <a:schemeClr val="bg2"/>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61453" name="AutoShape 12"/>
          <p:cNvSpPr>
            <a:spLocks noChangeArrowheads="1"/>
          </p:cNvSpPr>
          <p:nvPr/>
        </p:nvSpPr>
        <p:spPr bwMode="auto">
          <a:xfrm>
            <a:off x="3998913" y="5476875"/>
            <a:ext cx="1866900" cy="960438"/>
          </a:xfrm>
          <a:prstGeom prst="bevel">
            <a:avLst>
              <a:gd name="adj" fmla="val 8431"/>
            </a:avLst>
          </a:prstGeom>
          <a:solidFill>
            <a:schemeClr val="accent2"/>
          </a:solidFill>
          <a:ln w="9525">
            <a:solidFill>
              <a:schemeClr val="bg2"/>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61454" name="AutoShape 13"/>
          <p:cNvSpPr>
            <a:spLocks noChangeArrowheads="1"/>
          </p:cNvSpPr>
          <p:nvPr/>
        </p:nvSpPr>
        <p:spPr bwMode="auto">
          <a:xfrm>
            <a:off x="6450013" y="3543300"/>
            <a:ext cx="1866900" cy="960438"/>
          </a:xfrm>
          <a:prstGeom prst="bevel">
            <a:avLst>
              <a:gd name="adj" fmla="val 8431"/>
            </a:avLst>
          </a:prstGeom>
          <a:solidFill>
            <a:schemeClr val="accent2"/>
          </a:solidFill>
          <a:ln w="9525">
            <a:solidFill>
              <a:schemeClr val="bg2"/>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61455" name="AutoShape 14"/>
          <p:cNvSpPr>
            <a:spLocks noChangeArrowheads="1"/>
          </p:cNvSpPr>
          <p:nvPr/>
        </p:nvSpPr>
        <p:spPr bwMode="auto">
          <a:xfrm>
            <a:off x="1547813" y="3543300"/>
            <a:ext cx="1866900" cy="960438"/>
          </a:xfrm>
          <a:prstGeom prst="bevel">
            <a:avLst>
              <a:gd name="adj" fmla="val 8431"/>
            </a:avLst>
          </a:prstGeom>
          <a:solidFill>
            <a:schemeClr val="accent2"/>
          </a:solidFill>
          <a:ln w="9525">
            <a:solidFill>
              <a:schemeClr val="bg2"/>
            </a:solidFill>
            <a:miter lim="800000"/>
            <a:headEnd/>
            <a:tailEnd/>
          </a:ln>
        </p:spPr>
        <p:txBody>
          <a:bodyPr wrap="none" anchor="ctr"/>
          <a:lstStyle/>
          <a:p>
            <a:pPr eaLnBrk="1" hangingPunct="1">
              <a:buClr>
                <a:srgbClr val="000000"/>
              </a:buClr>
              <a:buSzPct val="100000"/>
              <a:buFont typeface="Times New Roman" pitchFamily="18" charset="0"/>
              <a:buNone/>
            </a:pPr>
            <a:endParaRPr lang="en-US"/>
          </a:p>
        </p:txBody>
      </p:sp>
      <p:sp>
        <p:nvSpPr>
          <p:cNvPr id="4111" name="Text Box 15"/>
          <p:cNvSpPr txBox="1">
            <a:spLocks noChangeArrowheads="1"/>
          </p:cNvSpPr>
          <p:nvPr/>
        </p:nvSpPr>
        <p:spPr bwMode="auto">
          <a:xfrm>
            <a:off x="4070350" y="1890713"/>
            <a:ext cx="1722438" cy="457200"/>
          </a:xfrm>
          <a:prstGeom prst="rect">
            <a:avLst/>
          </a:prstGeom>
          <a:noFill/>
          <a:ln w="9525">
            <a:noFill/>
            <a:miter lim="800000"/>
            <a:headEnd/>
            <a:tailEnd/>
          </a:ln>
          <a:effectLst/>
        </p:spPr>
        <p:txBody>
          <a:bodyPr wrap="none">
            <a:spAutoFit/>
          </a:bodyPr>
          <a:lstStyle/>
          <a:p>
            <a:pPr algn="ctr" eaLnBrk="1" hangingPunct="1">
              <a:buClr>
                <a:srgbClr val="000000"/>
              </a:buClr>
              <a:buSzPct val="100000"/>
              <a:buFont typeface="Times New Roman" panose="02020603050405020304" pitchFamily="18" charset="0"/>
              <a:buNone/>
              <a:defRPr/>
            </a:pPr>
            <a:r>
              <a:rPr lang="en-US" sz="2400" b="1">
                <a:effectLst>
                  <a:outerShdw blurRad="38100" dist="38100" dir="2700000" algn="tl">
                    <a:srgbClr val="000000"/>
                  </a:outerShdw>
                </a:effectLst>
                <a:ea typeface="+mn-ea"/>
                <a:cs typeface="+mn-cs"/>
              </a:rPr>
              <a:t>Innovation</a:t>
            </a:r>
          </a:p>
        </p:txBody>
      </p:sp>
      <p:sp>
        <p:nvSpPr>
          <p:cNvPr id="4112" name="Text Box 16"/>
          <p:cNvSpPr txBox="1">
            <a:spLocks noChangeArrowheads="1"/>
          </p:cNvSpPr>
          <p:nvPr/>
        </p:nvSpPr>
        <p:spPr bwMode="auto">
          <a:xfrm>
            <a:off x="4089400" y="3230563"/>
            <a:ext cx="1854200" cy="1569660"/>
          </a:xfrm>
          <a:prstGeom prst="rect">
            <a:avLst/>
          </a:prstGeom>
          <a:noFill/>
          <a:ln w="9525">
            <a:noFill/>
            <a:miter lim="800000"/>
            <a:headEnd/>
            <a:tailEnd/>
          </a:ln>
          <a:effectLst/>
        </p:spPr>
        <p:txBody>
          <a:bodyPr wrap="square">
            <a:spAutoFit/>
          </a:bodyPr>
          <a:lstStyle/>
          <a:p>
            <a:pPr algn="ctr" eaLnBrk="1" hangingPunct="1">
              <a:buClr>
                <a:srgbClr val="000000"/>
              </a:buClr>
              <a:buSzPct val="100000"/>
              <a:buFont typeface="Times New Roman" panose="02020603050405020304" pitchFamily="18" charset="0"/>
              <a:buNone/>
              <a:defRPr/>
            </a:pPr>
            <a:r>
              <a:rPr lang="en-US" sz="2400" b="1" dirty="0">
                <a:effectLst>
                  <a:outerShdw blurRad="38100" dist="38100" dir="2700000" algn="tl">
                    <a:srgbClr val="000000"/>
                  </a:outerShdw>
                </a:effectLst>
                <a:ea typeface="+mn-ea"/>
                <a:cs typeface="+mn-cs"/>
              </a:rPr>
              <a:t>Education</a:t>
            </a:r>
            <a:br>
              <a:rPr lang="en-US" sz="2400" b="1" dirty="0">
                <a:effectLst>
                  <a:outerShdw blurRad="38100" dist="38100" dir="2700000" algn="tl">
                    <a:srgbClr val="000000"/>
                  </a:outerShdw>
                </a:effectLst>
                <a:ea typeface="+mn-ea"/>
                <a:cs typeface="+mn-cs"/>
              </a:rPr>
            </a:br>
            <a:r>
              <a:rPr lang="en-US" sz="2400" b="1" dirty="0">
                <a:effectLst>
                  <a:outerShdw blurRad="38100" dist="38100" dir="2700000" algn="tl">
                    <a:srgbClr val="000000"/>
                  </a:outerShdw>
                </a:effectLst>
                <a:ea typeface="+mn-ea"/>
                <a:cs typeface="+mn-cs"/>
              </a:rPr>
              <a:t>Science</a:t>
            </a:r>
            <a:br>
              <a:rPr lang="en-US" sz="2400" b="1" dirty="0">
                <a:effectLst>
                  <a:outerShdw blurRad="38100" dist="38100" dir="2700000" algn="tl">
                    <a:srgbClr val="000000"/>
                  </a:outerShdw>
                </a:effectLst>
                <a:ea typeface="+mn-ea"/>
                <a:cs typeface="+mn-cs"/>
              </a:rPr>
            </a:br>
            <a:r>
              <a:rPr lang="en-US" sz="2400" b="1" dirty="0">
                <a:effectLst>
                  <a:outerShdw blurRad="38100" dist="38100" dir="2700000" algn="tl">
                    <a:srgbClr val="000000"/>
                  </a:outerShdw>
                </a:effectLst>
                <a:ea typeface="+mn-ea"/>
                <a:cs typeface="+mn-cs"/>
              </a:rPr>
              <a:t>Research</a:t>
            </a:r>
            <a:br>
              <a:rPr lang="en-US" sz="2400" b="1" dirty="0">
                <a:effectLst>
                  <a:outerShdw blurRad="38100" dist="38100" dir="2700000" algn="tl">
                    <a:srgbClr val="000000"/>
                  </a:outerShdw>
                </a:effectLst>
                <a:ea typeface="+mn-ea"/>
                <a:cs typeface="+mn-cs"/>
              </a:rPr>
            </a:br>
            <a:r>
              <a:rPr lang="en-US" sz="2400" b="1" dirty="0">
                <a:effectLst>
                  <a:outerShdw blurRad="38100" dist="38100" dir="2700000" algn="tl">
                    <a:srgbClr val="000000"/>
                  </a:outerShdw>
                </a:effectLst>
                <a:ea typeface="+mn-ea"/>
                <a:cs typeface="+mn-cs"/>
              </a:rPr>
              <a:t>Creativity</a:t>
            </a:r>
          </a:p>
        </p:txBody>
      </p:sp>
      <p:sp>
        <p:nvSpPr>
          <p:cNvPr id="4113" name="Text Box 17"/>
          <p:cNvSpPr txBox="1">
            <a:spLocks noChangeArrowheads="1"/>
          </p:cNvSpPr>
          <p:nvPr/>
        </p:nvSpPr>
        <p:spPr bwMode="auto">
          <a:xfrm>
            <a:off x="6613525" y="3665538"/>
            <a:ext cx="1539875" cy="714375"/>
          </a:xfrm>
          <a:prstGeom prst="rect">
            <a:avLst/>
          </a:prstGeom>
          <a:noFill/>
          <a:ln w="9525">
            <a:noFill/>
            <a:miter lim="800000"/>
            <a:headEnd/>
            <a:tailEnd/>
          </a:ln>
          <a:effectLst/>
        </p:spPr>
        <p:txBody>
          <a:bodyPr wrap="none">
            <a:spAutoFit/>
          </a:bodyPr>
          <a:lstStyle/>
          <a:p>
            <a:pPr algn="ctr" eaLnBrk="1" hangingPunct="1">
              <a:lnSpc>
                <a:spcPct val="85000"/>
              </a:lnSpc>
              <a:buClr>
                <a:srgbClr val="000000"/>
              </a:buClr>
              <a:buSzPct val="100000"/>
              <a:buFont typeface="Times New Roman" panose="02020603050405020304" pitchFamily="18" charset="0"/>
              <a:buNone/>
              <a:defRPr/>
            </a:pPr>
            <a:r>
              <a:rPr lang="en-US" sz="2400" b="1">
                <a:effectLst>
                  <a:outerShdw blurRad="38100" dist="38100" dir="2700000" algn="tl">
                    <a:srgbClr val="000000"/>
                  </a:outerShdw>
                </a:effectLst>
                <a:ea typeface="+mn-ea"/>
                <a:cs typeface="+mn-cs"/>
              </a:rPr>
              <a:t>New</a:t>
            </a:r>
            <a:br>
              <a:rPr lang="en-US" sz="2400" b="1">
                <a:effectLst>
                  <a:outerShdw blurRad="38100" dist="38100" dir="2700000" algn="tl">
                    <a:srgbClr val="000000"/>
                  </a:outerShdw>
                </a:effectLst>
                <a:ea typeface="+mn-ea"/>
                <a:cs typeface="+mn-cs"/>
              </a:rPr>
            </a:br>
            <a:r>
              <a:rPr lang="en-US" sz="2400" b="1">
                <a:effectLst>
                  <a:outerShdw blurRad="38100" dist="38100" dir="2700000" algn="tl">
                    <a:srgbClr val="000000"/>
                  </a:outerShdw>
                </a:effectLst>
                <a:ea typeface="+mn-ea"/>
                <a:cs typeface="+mn-cs"/>
              </a:rPr>
              <a:t>Business</a:t>
            </a:r>
          </a:p>
        </p:txBody>
      </p:sp>
      <p:sp>
        <p:nvSpPr>
          <p:cNvPr id="4114" name="Text Box 18"/>
          <p:cNvSpPr txBox="1">
            <a:spLocks noChangeArrowheads="1"/>
          </p:cNvSpPr>
          <p:nvPr/>
        </p:nvSpPr>
        <p:spPr bwMode="auto">
          <a:xfrm>
            <a:off x="4129088" y="5729288"/>
            <a:ext cx="1606550" cy="457200"/>
          </a:xfrm>
          <a:prstGeom prst="rect">
            <a:avLst/>
          </a:prstGeom>
          <a:noFill/>
          <a:ln w="9525">
            <a:noFill/>
            <a:miter lim="800000"/>
            <a:headEnd/>
            <a:tailEnd/>
          </a:ln>
          <a:effectLst/>
        </p:spPr>
        <p:txBody>
          <a:bodyPr wrap="none">
            <a:spAutoFit/>
          </a:bodyPr>
          <a:lstStyle/>
          <a:p>
            <a:pPr algn="ctr" eaLnBrk="1" hangingPunct="1">
              <a:buClr>
                <a:srgbClr val="000000"/>
              </a:buClr>
              <a:buSzPct val="100000"/>
              <a:buFont typeface="Times New Roman" panose="02020603050405020304" pitchFamily="18" charset="0"/>
              <a:buNone/>
              <a:defRPr/>
            </a:pPr>
            <a:r>
              <a:rPr lang="en-US" sz="2400" b="1">
                <a:effectLst>
                  <a:outerShdw blurRad="38100" dist="38100" dir="2700000" algn="tl">
                    <a:srgbClr val="000000"/>
                  </a:outerShdw>
                </a:effectLst>
                <a:ea typeface="+mn-ea"/>
                <a:cs typeface="+mn-cs"/>
              </a:rPr>
              <a:t>New Jobs</a:t>
            </a:r>
          </a:p>
        </p:txBody>
      </p:sp>
      <p:sp>
        <p:nvSpPr>
          <p:cNvPr id="4115" name="Text Box 19"/>
          <p:cNvSpPr txBox="1">
            <a:spLocks noChangeArrowheads="1"/>
          </p:cNvSpPr>
          <p:nvPr/>
        </p:nvSpPr>
        <p:spPr bwMode="auto">
          <a:xfrm>
            <a:off x="1703388" y="3795713"/>
            <a:ext cx="1555750" cy="457200"/>
          </a:xfrm>
          <a:prstGeom prst="rect">
            <a:avLst/>
          </a:prstGeom>
          <a:noFill/>
          <a:ln w="9525">
            <a:noFill/>
            <a:miter lim="800000"/>
            <a:headEnd/>
            <a:tailEnd/>
          </a:ln>
          <a:effectLst/>
        </p:spPr>
        <p:txBody>
          <a:bodyPr wrap="none">
            <a:spAutoFit/>
          </a:bodyPr>
          <a:lstStyle/>
          <a:p>
            <a:pPr algn="ctr" eaLnBrk="1" hangingPunct="1">
              <a:buClr>
                <a:srgbClr val="000000"/>
              </a:buClr>
              <a:buSzPct val="100000"/>
              <a:buFont typeface="Times New Roman" panose="02020603050405020304" pitchFamily="18" charset="0"/>
              <a:buNone/>
              <a:defRPr/>
            </a:pPr>
            <a:r>
              <a:rPr lang="en-US" sz="2400" b="1">
                <a:effectLst>
                  <a:outerShdw blurRad="38100" dist="38100" dir="2700000" algn="tl">
                    <a:srgbClr val="000000"/>
                  </a:outerShdw>
                </a:effectLst>
                <a:ea typeface="+mn-ea"/>
                <a:cs typeface="+mn-cs"/>
              </a:rPr>
              <a:t>Economy</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663</TotalTime>
  <Words>3114</Words>
  <Application>Microsoft Office PowerPoint</Application>
  <PresentationFormat>On-screen Show (4:3)</PresentationFormat>
  <Paragraphs>426</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Flow</vt:lpstr>
      <vt:lpstr>RESEARCH METHODOLOGY IN A NUTSHELL </vt:lpstr>
      <vt:lpstr>Slide 2</vt:lpstr>
      <vt:lpstr>    Bharat Ratna Prof. C.N.R. Rao,  a  great  Researcher</vt:lpstr>
      <vt:lpstr>Oldest person to get Ph.D.</vt:lpstr>
      <vt:lpstr>Research is to read what is still unread</vt:lpstr>
      <vt:lpstr>     Research</vt:lpstr>
      <vt:lpstr>Good  Research : Do lot of Research</vt:lpstr>
      <vt:lpstr>WHAT  IS  RESEARCH?...  EINSTEIN</vt:lpstr>
      <vt:lpstr>Why Research &amp; Creativity are Important  to  India’s Future ?</vt:lpstr>
      <vt:lpstr>   Character 1</vt:lpstr>
      <vt:lpstr>Research solved in a man's head</vt:lpstr>
      <vt:lpstr>Character 2 </vt:lpstr>
      <vt:lpstr>Character 3</vt:lpstr>
      <vt:lpstr>Character 4</vt:lpstr>
      <vt:lpstr> Watson  : breakthroughs in research</vt:lpstr>
      <vt:lpstr>Character 5</vt:lpstr>
      <vt:lpstr>Character 6</vt:lpstr>
      <vt:lpstr> FLEMING: Never neglect an extraordinary appearance</vt:lpstr>
      <vt:lpstr>Character 7</vt:lpstr>
      <vt:lpstr>Pandora’s box opens now</vt:lpstr>
      <vt:lpstr>Parameters in modern research</vt:lpstr>
      <vt:lpstr>Slide 22</vt:lpstr>
      <vt:lpstr>Concept of Rasa Vada in Ayurveda</vt:lpstr>
      <vt:lpstr>Concept of research</vt:lpstr>
      <vt:lpstr>Classification of research</vt:lpstr>
      <vt:lpstr>Bird’s eye view of research</vt:lpstr>
      <vt:lpstr>Myths of research in Ayurveda</vt:lpstr>
      <vt:lpstr>Concept of Population &amp; sample</vt:lpstr>
      <vt:lpstr>Concept of subjective and objective parameters </vt:lpstr>
      <vt:lpstr>Selection based on randomization</vt:lpstr>
      <vt:lpstr>Slide 31</vt:lpstr>
      <vt:lpstr>Slide 32</vt:lpstr>
      <vt:lpstr>Slide 33</vt:lpstr>
      <vt:lpstr>Need of Study</vt:lpstr>
      <vt:lpstr>Methodology</vt:lpstr>
      <vt:lpstr>Results</vt:lpstr>
      <vt:lpstr>Discussion</vt:lpstr>
      <vt:lpstr>Conclusion</vt:lpstr>
      <vt:lpstr>Summary</vt:lpstr>
      <vt:lpstr>Abstract</vt:lpstr>
      <vt:lpstr>Reference writing </vt:lpstr>
      <vt:lpstr>  Acknowledgement &amp; Appendix</vt:lpstr>
      <vt:lpstr>Seminar question</vt:lpstr>
      <vt:lpstr>Clinical research comment:</vt:lpstr>
      <vt:lpstr>Drug Research Examples:</vt:lpstr>
      <vt:lpstr>Drug Research Comment:</vt:lpstr>
      <vt:lpstr>Literary research Comment:</vt:lpstr>
      <vt:lpstr>    Epidemiological Research Examples:  </vt:lpstr>
      <vt:lpstr>Epidemiological Research Comment:  </vt:lpstr>
      <vt:lpstr>Fundamental Research Examples:  </vt:lpstr>
      <vt:lpstr>Fundamental Research Comment:  </vt:lpstr>
      <vt:lpstr>Importance</vt:lpstr>
      <vt:lpstr>Utility</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GOD’s PASSWORD  </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Research Methodology</dc:title>
  <dc:creator>pc24</dc:creator>
  <cp:lastModifiedBy>Windows User</cp:lastModifiedBy>
  <cp:revision>132</cp:revision>
  <dcterms:created xsi:type="dcterms:W3CDTF">2006-08-16T00:00:00Z</dcterms:created>
  <dcterms:modified xsi:type="dcterms:W3CDTF">2019-12-06T11:07:57Z</dcterms:modified>
</cp:coreProperties>
</file>