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95" r:id="rId2"/>
    <p:sldId id="256" r:id="rId3"/>
    <p:sldId id="381" r:id="rId4"/>
    <p:sldId id="382" r:id="rId5"/>
    <p:sldId id="383" r:id="rId6"/>
    <p:sldId id="384" r:id="rId7"/>
    <p:sldId id="385" r:id="rId8"/>
    <p:sldId id="386" r:id="rId9"/>
    <p:sldId id="387" r:id="rId10"/>
    <p:sldId id="388" r:id="rId11"/>
    <p:sldId id="389" r:id="rId12"/>
    <p:sldId id="390" r:id="rId13"/>
    <p:sldId id="391" r:id="rId14"/>
    <p:sldId id="392" r:id="rId15"/>
    <p:sldId id="397" r:id="rId16"/>
    <p:sldId id="398" r:id="rId17"/>
    <p:sldId id="408" r:id="rId18"/>
    <p:sldId id="409" r:id="rId19"/>
    <p:sldId id="410" r:id="rId20"/>
    <p:sldId id="411" r:id="rId21"/>
    <p:sldId id="298" r:id="rId22"/>
    <p:sldId id="297" r:id="rId23"/>
    <p:sldId id="263" r:id="rId24"/>
    <p:sldId id="264" r:id="rId25"/>
    <p:sldId id="265" r:id="rId26"/>
    <p:sldId id="259" r:id="rId27"/>
    <p:sldId id="260" r:id="rId28"/>
    <p:sldId id="294" r:id="rId29"/>
    <p:sldId id="296" r:id="rId30"/>
    <p:sldId id="262" r:id="rId31"/>
    <p:sldId id="313" r:id="rId32"/>
    <p:sldId id="314" r:id="rId33"/>
    <p:sldId id="315" r:id="rId34"/>
    <p:sldId id="317" r:id="rId35"/>
    <p:sldId id="316" r:id="rId36"/>
    <p:sldId id="267" r:id="rId37"/>
    <p:sldId id="299" r:id="rId38"/>
    <p:sldId id="312" r:id="rId39"/>
    <p:sldId id="345" r:id="rId40"/>
    <p:sldId id="300" r:id="rId41"/>
    <p:sldId id="301" r:id="rId42"/>
    <p:sldId id="302" r:id="rId43"/>
    <p:sldId id="339" r:id="rId44"/>
    <p:sldId id="324" r:id="rId45"/>
    <p:sldId id="343" r:id="rId46"/>
    <p:sldId id="340" r:id="rId47"/>
    <p:sldId id="341" r:id="rId48"/>
    <p:sldId id="342" r:id="rId49"/>
    <p:sldId id="344" r:id="rId50"/>
    <p:sldId id="346" r:id="rId51"/>
    <p:sldId id="271" r:id="rId52"/>
    <p:sldId id="272" r:id="rId53"/>
    <p:sldId id="278" r:id="rId54"/>
    <p:sldId id="268" r:id="rId55"/>
    <p:sldId id="273" r:id="rId56"/>
    <p:sldId id="274" r:id="rId57"/>
    <p:sldId id="275" r:id="rId58"/>
    <p:sldId id="276" r:id="rId59"/>
    <p:sldId id="277" r:id="rId60"/>
    <p:sldId id="279" r:id="rId61"/>
    <p:sldId id="284" r:id="rId62"/>
    <p:sldId id="285" r:id="rId63"/>
    <p:sldId id="320" r:id="rId64"/>
    <p:sldId id="304" r:id="rId65"/>
    <p:sldId id="305" r:id="rId66"/>
    <p:sldId id="325" r:id="rId67"/>
    <p:sldId id="327" r:id="rId68"/>
    <p:sldId id="328" r:id="rId69"/>
    <p:sldId id="329" r:id="rId70"/>
    <p:sldId id="326" r:id="rId71"/>
    <p:sldId id="331" r:id="rId72"/>
    <p:sldId id="330" r:id="rId73"/>
    <p:sldId id="336" r:id="rId74"/>
    <p:sldId id="338" r:id="rId75"/>
    <p:sldId id="306" r:id="rId76"/>
    <p:sldId id="307" r:id="rId77"/>
    <p:sldId id="347" r:id="rId78"/>
    <p:sldId id="321" r:id="rId79"/>
    <p:sldId id="413"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33"/>
    <a:srgbClr val="FF9900"/>
    <a:srgbClr val="FFFF00"/>
    <a:srgbClr val="DAA600"/>
    <a:srgbClr val="BB1511"/>
    <a:srgbClr val="99CC00"/>
    <a:srgbClr val="FFFF99"/>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05" autoAdjust="0"/>
  </p:normalViewPr>
  <p:slideViewPr>
    <p:cSldViewPr>
      <p:cViewPr varScale="1">
        <p:scale>
          <a:sx n="98" d="100"/>
          <a:sy n="98" d="100"/>
        </p:scale>
        <p:origin x="-330" y="-96"/>
      </p:cViewPr>
      <p:guideLst>
        <p:guide orient="horz" pos="2160"/>
        <p:guide pos="2880"/>
      </p:guideLst>
    </p:cSldViewPr>
  </p:slideViewPr>
  <p:outlineViewPr>
    <p:cViewPr>
      <p:scale>
        <a:sx n="33" d="100"/>
        <a:sy n="33" d="100"/>
      </p:scale>
      <p:origin x="0" y="22656"/>
    </p:cViewPr>
  </p:outlineViewPr>
  <p:notesTextViewPr>
    <p:cViewPr>
      <p:scale>
        <a:sx n="100" d="100"/>
        <a:sy n="100" d="100"/>
      </p:scale>
      <p:origin x="0" y="0"/>
    </p:cViewPr>
  </p:notesTextViewPr>
  <p:sorterViewPr>
    <p:cViewPr>
      <p:scale>
        <a:sx n="75" d="100"/>
        <a:sy n="75" d="100"/>
      </p:scale>
      <p:origin x="0" y="82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7F2C5-059E-4678-82A7-B5BBC6ACD499}" type="datetimeFigureOut">
              <a:rPr lang="en-US" smtClean="0"/>
              <a:pPr/>
              <a:t>9/26/2011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6DAF2-AEE5-4CDF-AF4C-DC90202F27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46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51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54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63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65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Tadasana</a:t>
            </a:r>
            <a:r>
              <a:rPr lang="en-US" baseline="0" dirty="0" smtClean="0"/>
              <a:t> and </a:t>
            </a:r>
            <a:r>
              <a:rPr lang="en-US" baseline="0" dirty="0" err="1" smtClean="0"/>
              <a:t>Simhasana</a:t>
            </a:r>
            <a:r>
              <a:rPr lang="en-US" baseline="0" dirty="0" smtClean="0"/>
              <a:t> variation</a:t>
            </a:r>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66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6DAF2-AEE5-4CDF-AF4C-DC90202F27D2}" type="slidenum">
              <a:rPr lang="en-US" smtClean="0"/>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E68776-11CE-44D1-8AEB-8A7C108A0CA2}" type="slidenum">
              <a:rPr lang="en-US"/>
              <a:pPr/>
              <a:t>44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6D2CA-CAEA-4D29-A32F-53E8103FE89B}" type="datetime1">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73EAB-5484-4AB5-A4F9-DD40AAB6ACFC}" type="datetime1">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3B183-A537-499E-84B5-4D8C35822DA4}" type="datetime1">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0BE4E-A6C8-468E-99E4-83939E6BBE37}" type="datetime1">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FBA34-741A-40C7-B0A9-FA14B499D477}" type="datetime1">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C52D0-E00C-46A6-8426-F801F9FB2048}" type="datetime1">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8A078-2DDB-45AB-A16B-DA9F6705ED16}" type="datetime1">
              <a:rPr lang="en-US" smtClean="0"/>
              <a:pPr/>
              <a:t>9/26/2011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9CED0-5AD0-4E6F-80A4-32A31C57D8DE}" type="datetime1">
              <a:rPr lang="en-US" smtClean="0"/>
              <a:pPr/>
              <a:t>9/26/2011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B426A-05FC-4613-AE12-B99191642798}" type="datetime1">
              <a:rPr lang="en-US" smtClean="0"/>
              <a:pPr/>
              <a:t>9/26/2011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9434F-C47A-4202-8285-8F7A5D5F46FF}" type="datetime1">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9A1AF-2B1A-4053-8234-270421903A38}" type="datetime1">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A2212-EA60-4303-84B7-2986DC9F3E35}" type="datetime1">
              <a:rPr lang="en-US" smtClean="0"/>
              <a:pPr/>
              <a:t>9/26/2011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43200"/>
            <a:ext cx="4648200" cy="3962400"/>
          </a:xfrm>
        </p:spPr>
        <p:txBody>
          <a:bodyPr>
            <a:normAutofit/>
          </a:bodyPr>
          <a:lstStyle/>
          <a:p>
            <a:pPr>
              <a:buNone/>
            </a:pPr>
            <a:r>
              <a:rPr lang="en-US" sz="1800" dirty="0" smtClean="0"/>
              <a:t>DR. L.N. SHENOY</a:t>
            </a:r>
          </a:p>
          <a:p>
            <a:pPr>
              <a:buNone/>
            </a:pPr>
            <a:r>
              <a:rPr lang="en-US" sz="1800" dirty="0" smtClean="0"/>
              <a:t>B.A.M.S. T.C.E.M. MD. (KC)</a:t>
            </a:r>
          </a:p>
          <a:p>
            <a:pPr>
              <a:buNone/>
            </a:pPr>
            <a:r>
              <a:rPr lang="en-US" sz="1800" dirty="0" smtClean="0"/>
              <a:t>STATE PROGRAMME OFFICER, </a:t>
            </a:r>
          </a:p>
          <a:p>
            <a:pPr>
              <a:buNone/>
            </a:pPr>
            <a:r>
              <a:rPr lang="en-US" sz="1800" dirty="0" smtClean="0"/>
              <a:t>NATIONAL RURAL HEALTH MISSION,</a:t>
            </a:r>
          </a:p>
          <a:p>
            <a:pPr>
              <a:buNone/>
            </a:pPr>
            <a:r>
              <a:rPr lang="en-US" sz="1800" dirty="0" smtClean="0"/>
              <a:t>BANGALORE.</a:t>
            </a:r>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TextBox 4"/>
          <p:cNvSpPr txBox="1"/>
          <p:nvPr/>
        </p:nvSpPr>
        <p:spPr>
          <a:xfrm>
            <a:off x="1828800" y="152401"/>
            <a:ext cx="5562600" cy="2585323"/>
          </a:xfrm>
          <a:prstGeom prst="rect">
            <a:avLst/>
          </a:prstGeom>
          <a:noFill/>
        </p:spPr>
        <p:txBody>
          <a:bodyPr wrap="square" rtlCol="0">
            <a:spAutoFit/>
          </a:bodyPr>
          <a:lstStyle/>
          <a:p>
            <a:r>
              <a:rPr lang="en-US" sz="5400" dirty="0" smtClean="0"/>
              <a:t>IMPORTANCE  OF YOGA IN DAY TO  DAY LIFE</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b"/>
          <a:lstStyle/>
          <a:p>
            <a:pPr>
              <a:defRPr/>
            </a:pPr>
            <a:r>
              <a:rPr lang="en-US" dirty="0"/>
              <a:t>Why </a:t>
            </a:r>
            <a:r>
              <a:rPr lang="en-US" dirty="0" smtClean="0"/>
              <a:t>YOGA???????????</a:t>
            </a:r>
            <a:endParaRPr lang="kn-IN" dirty="0"/>
          </a:p>
        </p:txBody>
      </p:sp>
      <p:sp>
        <p:nvSpPr>
          <p:cNvPr id="16387" name="Rectangle 3"/>
          <p:cNvSpPr>
            <a:spLocks noGrp="1" noChangeArrowheads="1"/>
          </p:cNvSpPr>
          <p:nvPr>
            <p:ph type="body" idx="4294967295"/>
          </p:nvPr>
        </p:nvSpPr>
        <p:spPr>
          <a:xfrm>
            <a:off x="468313" y="1628775"/>
            <a:ext cx="8229600" cy="4525963"/>
          </a:xfrm>
        </p:spPr>
        <p:txBody>
          <a:bodyPr>
            <a:normAutofit lnSpcReduction="10000"/>
          </a:bodyPr>
          <a:lstStyle/>
          <a:p>
            <a:pPr>
              <a:lnSpc>
                <a:spcPct val="90000"/>
              </a:lnSpc>
              <a:defRPr/>
            </a:pPr>
            <a:r>
              <a:rPr lang="en-US" sz="2400" dirty="0"/>
              <a:t>The recent reports  from </a:t>
            </a:r>
            <a:r>
              <a:rPr lang="en-US" sz="2400" b="1" dirty="0"/>
              <a:t>UNIDO</a:t>
            </a:r>
            <a:r>
              <a:rPr lang="en-US" sz="2400" dirty="0"/>
              <a:t>, showed that about </a:t>
            </a:r>
            <a:r>
              <a:rPr lang="en-US" sz="2400" b="1" dirty="0"/>
              <a:t>80%</a:t>
            </a:r>
            <a:r>
              <a:rPr lang="en-US" sz="2400" dirty="0"/>
              <a:t> of worlds population today does not have the benefit of modern medicine.</a:t>
            </a:r>
          </a:p>
          <a:p>
            <a:pPr>
              <a:lnSpc>
                <a:spcPct val="90000"/>
              </a:lnSpc>
              <a:defRPr/>
            </a:pPr>
            <a:endParaRPr lang="en-US" sz="2400" dirty="0"/>
          </a:p>
          <a:p>
            <a:pPr>
              <a:lnSpc>
                <a:spcPct val="90000"/>
              </a:lnSpc>
              <a:defRPr/>
            </a:pPr>
            <a:r>
              <a:rPr lang="en-US" sz="2400" b="1" dirty="0"/>
              <a:t>In India</a:t>
            </a:r>
            <a:r>
              <a:rPr lang="en-US" sz="2400" dirty="0"/>
              <a:t> more than </a:t>
            </a:r>
            <a:r>
              <a:rPr lang="en-US" sz="2400" b="1" dirty="0"/>
              <a:t>70%</a:t>
            </a:r>
            <a:r>
              <a:rPr lang="en-US" sz="2400" dirty="0"/>
              <a:t> of India’s population still use </a:t>
            </a:r>
            <a:r>
              <a:rPr lang="en-US" sz="2400" b="1" i="1" dirty="0"/>
              <a:t>AYUSH </a:t>
            </a:r>
            <a:r>
              <a:rPr lang="en-US" sz="2400" dirty="0"/>
              <a:t>system of medicine.</a:t>
            </a:r>
          </a:p>
          <a:p>
            <a:pPr>
              <a:lnSpc>
                <a:spcPct val="90000"/>
              </a:lnSpc>
              <a:buFontTx/>
              <a:buNone/>
              <a:defRPr/>
            </a:pPr>
            <a:endParaRPr lang="en-US" sz="2400" dirty="0"/>
          </a:p>
          <a:p>
            <a:pPr>
              <a:lnSpc>
                <a:spcPct val="90000"/>
              </a:lnSpc>
              <a:buFontTx/>
              <a:buNone/>
              <a:defRPr/>
            </a:pPr>
            <a:r>
              <a:rPr lang="en-US" sz="2400" b="1" dirty="0"/>
              <a:t>	</a:t>
            </a:r>
            <a:r>
              <a:rPr lang="en-US" sz="2800" b="1" dirty="0"/>
              <a:t>Ref</a:t>
            </a:r>
            <a:r>
              <a:rPr lang="en-US" sz="2800" b="1" dirty="0" smtClean="0"/>
              <a:t>: Ashok.D.B</a:t>
            </a:r>
            <a:r>
              <a:rPr lang="en-US" sz="2800" b="1" dirty="0"/>
              <a:t>.,</a:t>
            </a:r>
            <a:r>
              <a:rPr lang="en-US" sz="2800" b="1" dirty="0" err="1"/>
              <a:t>Vaidya</a:t>
            </a:r>
            <a:r>
              <a:rPr lang="en-US" sz="2800" b="1" dirty="0"/>
              <a:t> and Thomas </a:t>
            </a:r>
            <a:r>
              <a:rPr lang="en-US" sz="2800" b="1" dirty="0" err="1"/>
              <a:t>P.A.Devasagayam</a:t>
            </a:r>
            <a:r>
              <a:rPr lang="en-US" sz="2800" b="1" dirty="0"/>
              <a:t> Current Status of Herbal Drugs in India :An Overview Recent Advances in Indian Herbal Drug Research guest editor: Thomas Paul </a:t>
            </a:r>
            <a:r>
              <a:rPr lang="en-US" sz="2800" b="1" dirty="0" err="1"/>
              <a:t>Asir</a:t>
            </a:r>
            <a:r>
              <a:rPr lang="en-US" sz="2800" b="1" dirty="0"/>
              <a:t> </a:t>
            </a:r>
            <a:r>
              <a:rPr lang="en-US" sz="2800" b="1" dirty="0" err="1"/>
              <a:t>Devasagayam</a:t>
            </a:r>
            <a:endParaRPr lang="kn-IN"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b"/>
          <a:lstStyle/>
          <a:p>
            <a:pPr>
              <a:defRPr/>
            </a:pPr>
            <a:r>
              <a:rPr lang="en-US" dirty="0"/>
              <a:t>Why </a:t>
            </a:r>
            <a:r>
              <a:rPr lang="en-US" dirty="0" smtClean="0"/>
              <a:t>YOGA????</a:t>
            </a:r>
            <a:endParaRPr lang="kn-IN" dirty="0"/>
          </a:p>
        </p:txBody>
      </p:sp>
      <p:sp>
        <p:nvSpPr>
          <p:cNvPr id="17411" name="Rectangle 3"/>
          <p:cNvSpPr>
            <a:spLocks noGrp="1" noChangeArrowheads="1"/>
          </p:cNvSpPr>
          <p:nvPr>
            <p:ph type="body" idx="4294967295"/>
          </p:nvPr>
        </p:nvSpPr>
        <p:spPr/>
        <p:txBody>
          <a:bodyPr/>
          <a:lstStyle/>
          <a:p>
            <a:pPr>
              <a:lnSpc>
                <a:spcPct val="80000"/>
              </a:lnSpc>
              <a:defRPr/>
            </a:pPr>
            <a:r>
              <a:rPr lang="en-US" sz="2000" dirty="0"/>
              <a:t>It is difficult to provide comprehensive primary health care to entire population in developing countries like India where 70% of the population lives in rural areas.</a:t>
            </a:r>
          </a:p>
          <a:p>
            <a:pPr>
              <a:lnSpc>
                <a:spcPct val="80000"/>
              </a:lnSpc>
              <a:defRPr/>
            </a:pPr>
            <a:endParaRPr lang="en-US" sz="2000" dirty="0"/>
          </a:p>
          <a:p>
            <a:pPr>
              <a:lnSpc>
                <a:spcPct val="80000"/>
              </a:lnSpc>
              <a:defRPr/>
            </a:pPr>
            <a:r>
              <a:rPr lang="en-US" sz="2000" dirty="0"/>
              <a:t>One of the most </a:t>
            </a:r>
            <a:r>
              <a:rPr lang="en-US" sz="2000" b="1" dirty="0"/>
              <a:t>certain and feasible</a:t>
            </a:r>
            <a:r>
              <a:rPr lang="en-US" sz="2000" dirty="0"/>
              <a:t> ways to provide to reach the entire world population with education about the importance of basic, preventive and </a:t>
            </a:r>
            <a:r>
              <a:rPr lang="en-US" sz="2000" dirty="0" err="1"/>
              <a:t>promotive</a:t>
            </a:r>
            <a:r>
              <a:rPr lang="en-US" sz="2000" dirty="0"/>
              <a:t> healthcare and how to secure it is to </a:t>
            </a:r>
            <a:r>
              <a:rPr lang="en-US" sz="2000" b="1" i="1" dirty="0"/>
              <a:t>enlist the support and help of traditional medicine and its practitioners in cultures world wide.</a:t>
            </a:r>
          </a:p>
          <a:p>
            <a:pPr>
              <a:lnSpc>
                <a:spcPct val="80000"/>
              </a:lnSpc>
              <a:defRPr/>
            </a:pPr>
            <a:endParaRPr lang="en-US" sz="2000" dirty="0"/>
          </a:p>
          <a:p>
            <a:pPr>
              <a:lnSpc>
                <a:spcPct val="80000"/>
              </a:lnSpc>
              <a:defRPr/>
            </a:pPr>
            <a:endParaRPr lang="en-US" sz="2000" dirty="0"/>
          </a:p>
          <a:p>
            <a:pPr>
              <a:lnSpc>
                <a:spcPct val="80000"/>
              </a:lnSpc>
              <a:defRPr/>
            </a:pPr>
            <a:endParaRPr lang="en-US" sz="2000" dirty="0"/>
          </a:p>
          <a:p>
            <a:pPr>
              <a:lnSpc>
                <a:spcPct val="80000"/>
              </a:lnSpc>
              <a:buFontTx/>
              <a:buNone/>
              <a:defRPr/>
            </a:pPr>
            <a:r>
              <a:rPr lang="en-US" sz="2000" dirty="0"/>
              <a:t>	</a:t>
            </a:r>
            <a:r>
              <a:rPr lang="en-US" sz="2800" b="1" dirty="0" err="1"/>
              <a:t>Ref:Ghai</a:t>
            </a:r>
            <a:r>
              <a:rPr lang="en-US" sz="2800" b="1" dirty="0"/>
              <a:t> S, </a:t>
            </a:r>
            <a:r>
              <a:rPr lang="en-US" sz="2800" b="1" dirty="0" err="1"/>
              <a:t>Ghai</a:t>
            </a:r>
            <a:r>
              <a:rPr lang="en-US" sz="2800" b="1" dirty="0"/>
              <a:t> C M. Health for all by 2000AD:the role of </a:t>
            </a:r>
            <a:r>
              <a:rPr lang="en-US" sz="2800" b="1" dirty="0" err="1"/>
              <a:t>Ayurveda.Nurs</a:t>
            </a:r>
            <a:r>
              <a:rPr lang="en-US" sz="2800" b="1" dirty="0"/>
              <a:t> J India.1994Jun:85(6):122-4</a:t>
            </a:r>
            <a:endParaRPr lang="kn-IN" sz="2800" b="1" dirty="0"/>
          </a:p>
          <a:p>
            <a:pPr>
              <a:lnSpc>
                <a:spcPct val="80000"/>
              </a:lnSpc>
              <a:buFontTx/>
              <a:buNone/>
              <a:defRPr/>
            </a:pPr>
            <a:endParaRPr lang="kn-IN"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wn.com/pd/a7/e4/2e5c498f3b7df8365469e1be9cf9_large.jpg"/>
          <p:cNvPicPr>
            <a:picLocks noChangeAspect="1" noChangeArrowheads="1"/>
          </p:cNvPicPr>
          <p:nvPr/>
        </p:nvPicPr>
        <p:blipFill>
          <a:blip r:embed="rId3"/>
          <a:srcRect/>
          <a:stretch>
            <a:fillRect/>
          </a:stretch>
        </p:blipFill>
        <p:spPr bwMode="auto">
          <a:xfrm>
            <a:off x="1066800" y="914400"/>
            <a:ext cx="7086600" cy="4038600"/>
          </a:xfrm>
          <a:prstGeom prst="rect">
            <a:avLst/>
          </a:prstGeom>
          <a:noFill/>
          <a:ln w="9525">
            <a:noFill/>
            <a:miter lim="800000"/>
            <a:headEnd/>
            <a:tailEnd/>
          </a:ln>
        </p:spPr>
      </p:pic>
      <p:sp>
        <p:nvSpPr>
          <p:cNvPr id="13315" name="TextBox 4"/>
          <p:cNvSpPr txBox="1">
            <a:spLocks noChangeArrowheads="1"/>
          </p:cNvSpPr>
          <p:nvPr/>
        </p:nvSpPr>
        <p:spPr bwMode="auto">
          <a:xfrm>
            <a:off x="1371600" y="4819650"/>
            <a:ext cx="6324600" cy="1200150"/>
          </a:xfrm>
          <a:prstGeom prst="rect">
            <a:avLst/>
          </a:prstGeom>
          <a:noFill/>
          <a:ln w="9525">
            <a:noFill/>
            <a:miter lim="800000"/>
            <a:headEnd/>
            <a:tailEnd/>
          </a:ln>
        </p:spPr>
        <p:txBody>
          <a:bodyPr>
            <a:spAutoFit/>
          </a:bodyPr>
          <a:lstStyle/>
          <a:p>
            <a:pPr algn="ctr"/>
            <a:r>
              <a:rPr lang="en-US" sz="2400" b="1">
                <a:solidFill>
                  <a:srgbClr val="00B0F0"/>
                </a:solidFill>
                <a:latin typeface="Arial" pitchFamily="34" charset="0"/>
              </a:rPr>
              <a:t>Loads of opportunities are here but no takers.  Still you are trying alone without any goals</a:t>
            </a:r>
            <a:r>
              <a:rPr lang="en-US">
                <a:solidFill>
                  <a:srgbClr val="00B0F0"/>
                </a:solidFill>
                <a:latin typeface="Arial" pitchFamily="34" charset="0"/>
              </a:rPr>
              <a:t>.</a:t>
            </a:r>
          </a:p>
        </p:txBody>
      </p:sp>
      <p:sp>
        <p:nvSpPr>
          <p:cNvPr id="6" name="TextBox 5"/>
          <p:cNvSpPr txBox="1"/>
          <p:nvPr/>
        </p:nvSpPr>
        <p:spPr>
          <a:xfrm>
            <a:off x="1485900" y="6019800"/>
            <a:ext cx="6172200" cy="646113"/>
          </a:xfrm>
          <a:prstGeom prst="rect">
            <a:avLst/>
          </a:prstGeom>
          <a:noFill/>
        </p:spPr>
        <p:txBody>
          <a:bodyPr>
            <a:spAutoFit/>
          </a:bodyPr>
          <a:lstStyle/>
          <a:p>
            <a:pPr algn="ctr">
              <a:defRPr/>
            </a:pPr>
            <a:r>
              <a:rPr lang="en-US" sz="3600" dirty="0">
                <a:solidFill>
                  <a:schemeClr val="accent5">
                    <a:lumMod val="75000"/>
                  </a:schemeClr>
                </a:solidFill>
                <a:cs typeface="Arial" charset="0"/>
              </a:rPr>
              <a:t>Set your goals sky is the limit </a:t>
            </a:r>
          </a:p>
        </p:txBody>
      </p:sp>
      <p:sp>
        <p:nvSpPr>
          <p:cNvPr id="13317" name="Rectangle 6"/>
          <p:cNvSpPr>
            <a:spLocks noChangeArrowheads="1"/>
          </p:cNvSpPr>
          <p:nvPr/>
        </p:nvSpPr>
        <p:spPr bwMode="auto">
          <a:xfrm>
            <a:off x="1066800" y="304800"/>
            <a:ext cx="7086600" cy="523875"/>
          </a:xfrm>
          <a:prstGeom prst="rect">
            <a:avLst/>
          </a:prstGeom>
          <a:noFill/>
          <a:ln w="9525">
            <a:noFill/>
            <a:miter lim="800000"/>
            <a:headEnd/>
            <a:tailEnd/>
          </a:ln>
        </p:spPr>
        <p:txBody>
          <a:bodyPr>
            <a:spAutoFit/>
          </a:bodyPr>
          <a:lstStyle/>
          <a:p>
            <a:pPr algn="ctr"/>
            <a:r>
              <a:rPr lang="en-US" sz="2800">
                <a:solidFill>
                  <a:srgbClr val="003300"/>
                </a:solidFill>
              </a:rPr>
              <a:t>Future scenario</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noFill/>
        </p:spPr>
        <p:txBody>
          <a:bodyPr/>
          <a:lstStyle/>
          <a:p>
            <a:endParaRPr lang="en-US" smtClean="0">
              <a:effectLst/>
            </a:endParaRPr>
          </a:p>
        </p:txBody>
      </p:sp>
      <p:sp>
        <p:nvSpPr>
          <p:cNvPr id="74755" name="Rectangle 3"/>
          <p:cNvSpPr>
            <a:spLocks noGrp="1"/>
          </p:cNvSpPr>
          <p:nvPr>
            <p:ph type="body" idx="4294967295"/>
          </p:nvPr>
        </p:nvSpPr>
        <p:spPr/>
        <p:txBody>
          <a:bodyPr/>
          <a:lstStyle/>
          <a:p>
            <a:pPr>
              <a:defRPr/>
            </a:pPr>
            <a:endParaRPr lang="en-US" smtClean="0"/>
          </a:p>
        </p:txBody>
      </p:sp>
      <p:pic>
        <p:nvPicPr>
          <p:cNvPr id="14340" name="Picture 4" descr="Cart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noFill/>
        </p:spPr>
        <p:txBody>
          <a:bodyPr/>
          <a:lstStyle/>
          <a:p>
            <a:endParaRPr lang="en-US" smtClean="0">
              <a:effectLst/>
            </a:endParaRPr>
          </a:p>
        </p:txBody>
      </p:sp>
      <p:sp>
        <p:nvSpPr>
          <p:cNvPr id="75779" name="Rectangle 3"/>
          <p:cNvSpPr>
            <a:spLocks noGrp="1"/>
          </p:cNvSpPr>
          <p:nvPr>
            <p:ph type="body" idx="4294967295"/>
          </p:nvPr>
        </p:nvSpPr>
        <p:spPr/>
        <p:txBody>
          <a:bodyPr/>
          <a:lstStyle/>
          <a:p>
            <a:pPr>
              <a:defRPr/>
            </a:pPr>
            <a:endParaRPr lang="en-US" smtClean="0"/>
          </a:p>
        </p:txBody>
      </p:sp>
      <p:pic>
        <p:nvPicPr>
          <p:cNvPr id="15364" name="Picture 5" descr="Cart2[1]"/>
          <p:cNvPicPr>
            <a:picLocks noChangeAspect="1" noChangeArrowheads="1"/>
          </p:cNvPicPr>
          <p:nvPr/>
        </p:nvPicPr>
        <p:blipFill>
          <a:blip r:embed="rId2"/>
          <a:srcRect/>
          <a:stretch>
            <a:fillRect/>
          </a:stretch>
        </p:blipFill>
        <p:spPr bwMode="auto">
          <a:xfrm>
            <a:off x="0" y="0"/>
            <a:ext cx="93726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228600"/>
            <a:ext cx="8229600" cy="5902325"/>
          </a:xfrm>
        </p:spPr>
        <p:txBody>
          <a:bodyPr/>
          <a:lstStyle/>
          <a:p>
            <a:pPr marL="0" indent="0" eaLnBrk="1" hangingPunct="1">
              <a:lnSpc>
                <a:spcPct val="80000"/>
              </a:lnSpc>
              <a:buFont typeface="Wingdings" pitchFamily="2" charset="2"/>
              <a:buNone/>
              <a:defRPr/>
            </a:pPr>
            <a:r>
              <a:rPr lang="en-US" sz="4400" b="1" dirty="0" smtClean="0"/>
              <a:t>OBJECTIVES OF:</a:t>
            </a:r>
            <a:endParaRPr lang="en-US" sz="4400" b="1" dirty="0" smtClean="0"/>
          </a:p>
          <a:p>
            <a:pPr eaLnBrk="1" hangingPunct="1">
              <a:lnSpc>
                <a:spcPct val="80000"/>
              </a:lnSpc>
              <a:defRPr/>
            </a:pPr>
            <a:endParaRPr lang="en-US" sz="2000" b="1" dirty="0"/>
          </a:p>
          <a:p>
            <a:pPr marL="0" indent="0" eaLnBrk="1" hangingPunct="1">
              <a:lnSpc>
                <a:spcPct val="80000"/>
              </a:lnSpc>
              <a:buFont typeface="Wingdings" pitchFamily="2" charset="2"/>
              <a:buNone/>
              <a:defRPr/>
            </a:pPr>
            <a:endParaRPr lang="en-US" sz="2000" b="1" dirty="0" smtClean="0"/>
          </a:p>
          <a:p>
            <a:pPr marL="0" indent="0" eaLnBrk="1" hangingPunct="1">
              <a:lnSpc>
                <a:spcPct val="80000"/>
              </a:lnSpc>
              <a:buFont typeface="Wingdings" pitchFamily="2" charset="2"/>
              <a:buNone/>
              <a:defRPr/>
            </a:pPr>
            <a:r>
              <a:rPr lang="en-US" sz="2400" dirty="0" smtClean="0"/>
              <a:t>1) To make people self reliant for primary health care</a:t>
            </a:r>
          </a:p>
          <a:p>
            <a:pPr marL="0" indent="0" eaLnBrk="1" hangingPunct="1">
              <a:lnSpc>
                <a:spcPct val="80000"/>
              </a:lnSpc>
              <a:buFont typeface="Wingdings" pitchFamily="2" charset="2"/>
              <a:buNone/>
              <a:defRPr/>
            </a:pPr>
            <a:r>
              <a:rPr lang="en-US" sz="2400" dirty="0" smtClean="0"/>
              <a:t>2) To promote AYUSH system of health care at the grass root level.  </a:t>
            </a:r>
          </a:p>
          <a:p>
            <a:pPr marL="0" indent="0" eaLnBrk="1" hangingPunct="1">
              <a:lnSpc>
                <a:spcPct val="80000"/>
              </a:lnSpc>
              <a:buFont typeface="Wingdings" pitchFamily="2" charset="2"/>
              <a:buNone/>
              <a:defRPr/>
            </a:pPr>
            <a:r>
              <a:rPr lang="en-US" sz="2400" dirty="0" smtClean="0"/>
              <a:t>3) To educate the people about usage of medicinal plants and kitchen items for primary health care </a:t>
            </a:r>
          </a:p>
          <a:p>
            <a:pPr marL="0" indent="0" eaLnBrk="1" hangingPunct="1">
              <a:lnSpc>
                <a:spcPct val="80000"/>
              </a:lnSpc>
              <a:buFont typeface="Wingdings" pitchFamily="2" charset="2"/>
              <a:buNone/>
              <a:defRPr/>
            </a:pPr>
            <a:r>
              <a:rPr lang="en-US" sz="2400" dirty="0" smtClean="0"/>
              <a:t>4) To create interest in the health aspects through Home remedies.</a:t>
            </a:r>
          </a:p>
          <a:p>
            <a:pPr marL="0" indent="0" eaLnBrk="1" hangingPunct="1">
              <a:lnSpc>
                <a:spcPct val="80000"/>
              </a:lnSpc>
              <a:buFont typeface="Wingdings" pitchFamily="2" charset="2"/>
              <a:buNone/>
              <a:defRPr/>
            </a:pPr>
            <a:r>
              <a:rPr lang="en-US" sz="2400" dirty="0" smtClean="0"/>
              <a:t>5) To make people healthy not only for their family it is also for whole of the society.</a:t>
            </a:r>
          </a:p>
          <a:p>
            <a:pPr marL="0" indent="0" eaLnBrk="1" hangingPunct="1">
              <a:lnSpc>
                <a:spcPct val="80000"/>
              </a:lnSpc>
              <a:buFont typeface="Wingdings" pitchFamily="2" charset="2"/>
              <a:buNone/>
              <a:defRPr/>
            </a:pPr>
            <a:r>
              <a:rPr lang="en-US" sz="2400" dirty="0" smtClean="0"/>
              <a:t>6) To Educate and create awareness about lifestyle, food nutrition, hygiene and sanitation etc..</a:t>
            </a:r>
          </a:p>
          <a:p>
            <a:pPr marL="0" indent="0" eaLnBrk="1" hangingPunct="1">
              <a:lnSpc>
                <a:spcPct val="80000"/>
              </a:lnSpc>
              <a:buFont typeface="Wingdings" pitchFamily="2" charset="2"/>
              <a:buNone/>
              <a:defRPr/>
            </a:pPr>
            <a:r>
              <a:rPr lang="en-US" sz="2400" dirty="0" smtClean="0"/>
              <a:t>7) To provide primary health care with less/no cost, which is easily and timely available </a:t>
            </a:r>
            <a:endParaRPr lang="en-IN" sz="24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228600"/>
            <a:ext cx="8229600" cy="5902325"/>
          </a:xfrm>
        </p:spPr>
        <p:txBody>
          <a:bodyPr>
            <a:normAutofit lnSpcReduction="10000"/>
          </a:bodyPr>
          <a:lstStyle/>
          <a:p>
            <a:pPr marL="0" indent="0" eaLnBrk="1" hangingPunct="1">
              <a:lnSpc>
                <a:spcPct val="80000"/>
              </a:lnSpc>
              <a:buFont typeface="Wingdings" pitchFamily="2" charset="2"/>
              <a:buNone/>
              <a:defRPr/>
            </a:pPr>
            <a:r>
              <a:rPr lang="en-US" sz="4000" b="1" dirty="0" smtClean="0"/>
              <a:t>METHODOLOGY:</a:t>
            </a:r>
          </a:p>
          <a:p>
            <a:pPr marL="0" indent="0" eaLnBrk="1" hangingPunct="1">
              <a:lnSpc>
                <a:spcPct val="80000"/>
              </a:lnSpc>
              <a:buFont typeface="Wingdings" pitchFamily="2" charset="2"/>
              <a:buNone/>
              <a:defRPr/>
            </a:pPr>
            <a:endParaRPr lang="en-US" sz="2800" dirty="0" smtClean="0"/>
          </a:p>
          <a:p>
            <a:pPr marL="0" indent="0" eaLnBrk="1" hangingPunct="1">
              <a:lnSpc>
                <a:spcPct val="80000"/>
              </a:lnSpc>
              <a:buFont typeface="Wingdings" pitchFamily="2" charset="2"/>
              <a:buNone/>
              <a:defRPr/>
            </a:pPr>
            <a:r>
              <a:rPr lang="en-US" dirty="0" smtClean="0"/>
              <a:t>Home remedies will be based on:</a:t>
            </a:r>
          </a:p>
          <a:p>
            <a:pPr eaLnBrk="1" hangingPunct="1">
              <a:lnSpc>
                <a:spcPct val="80000"/>
              </a:lnSpc>
              <a:defRPr/>
            </a:pPr>
            <a:r>
              <a:rPr lang="en-US" dirty="0" smtClean="0"/>
              <a:t>Lectures from professional Doctors.</a:t>
            </a:r>
          </a:p>
          <a:p>
            <a:pPr eaLnBrk="1" hangingPunct="1">
              <a:lnSpc>
                <a:spcPct val="80000"/>
              </a:lnSpc>
              <a:defRPr/>
            </a:pPr>
            <a:r>
              <a:rPr lang="en-US" dirty="0" smtClean="0"/>
              <a:t>Preparations of Home Remedies.</a:t>
            </a:r>
          </a:p>
          <a:p>
            <a:pPr eaLnBrk="1" hangingPunct="1">
              <a:lnSpc>
                <a:spcPct val="80000"/>
              </a:lnSpc>
              <a:defRPr/>
            </a:pPr>
            <a:r>
              <a:rPr lang="en-US" dirty="0" smtClean="0"/>
              <a:t>Discussions</a:t>
            </a:r>
          </a:p>
          <a:p>
            <a:pPr eaLnBrk="1" hangingPunct="1">
              <a:lnSpc>
                <a:spcPct val="80000"/>
              </a:lnSpc>
              <a:defRPr/>
            </a:pPr>
            <a:r>
              <a:rPr lang="en-US" dirty="0" smtClean="0"/>
              <a:t>Interactive and participatory methods</a:t>
            </a:r>
          </a:p>
          <a:p>
            <a:pPr eaLnBrk="1" hangingPunct="1">
              <a:lnSpc>
                <a:spcPct val="80000"/>
              </a:lnSpc>
              <a:defRPr/>
            </a:pPr>
            <a:r>
              <a:rPr lang="en-US" dirty="0" smtClean="0"/>
              <a:t>Group activity.</a:t>
            </a:r>
          </a:p>
          <a:p>
            <a:pPr eaLnBrk="1" hangingPunct="1">
              <a:lnSpc>
                <a:spcPct val="80000"/>
              </a:lnSpc>
              <a:defRPr/>
            </a:pPr>
            <a:r>
              <a:rPr lang="en-US" dirty="0" smtClean="0"/>
              <a:t>Identification of locally available medicinal plant. </a:t>
            </a:r>
          </a:p>
          <a:p>
            <a:pPr eaLnBrk="1" hangingPunct="1">
              <a:lnSpc>
                <a:spcPct val="80000"/>
              </a:lnSpc>
              <a:defRPr/>
            </a:pPr>
            <a:r>
              <a:rPr lang="en-US" dirty="0" smtClean="0"/>
              <a:t>Reading Material and Handbooks shall be provided</a:t>
            </a:r>
          </a:p>
          <a:p>
            <a:pPr eaLnBrk="1" hangingPunct="1">
              <a:lnSpc>
                <a:spcPct val="80000"/>
              </a:lnSpc>
              <a:defRPr/>
            </a:pPr>
            <a:r>
              <a:rPr lang="en-US" dirty="0" smtClean="0"/>
              <a:t>Distribution of saplings for cultivation.</a:t>
            </a:r>
            <a:endParaRPr lang="en-IN"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8077200" cy="1219200"/>
          </a:xfrm>
          <a:prstGeom prst="rect">
            <a:avLst/>
          </a:prstGeom>
          <a:noFill/>
        </p:spPr>
        <p:txBody>
          <a:bodyPr wrap="none">
            <a:prstTxWarp prst="textWave1">
              <a:avLst>
                <a:gd name="adj1" fmla="val 12500"/>
                <a:gd name="adj2" fmla="val 263"/>
              </a:avLst>
            </a:prstTxWarp>
            <a:spAutoFit/>
          </a:bodyPr>
          <a:lstStyle/>
          <a:p>
            <a:pPr algn="ctr" fontAlgn="auto">
              <a:spcBef>
                <a:spcPts val="0"/>
              </a:spcBef>
              <a:spcAft>
                <a:spcPts val="0"/>
              </a:spcAft>
              <a:defRPr/>
            </a:pPr>
            <a:r>
              <a:rPr lang="en-US" sz="5400" b="1" dirty="0">
                <a:ln w="1905"/>
                <a:solidFill>
                  <a:srgbClr val="FFFF00"/>
                </a:solidFill>
                <a:effectLst>
                  <a:innerShdw blurRad="69850" dist="43180" dir="5400000">
                    <a:srgbClr val="000000">
                      <a:alpha val="65000"/>
                    </a:srgbClr>
                  </a:innerShdw>
                </a:effectLst>
                <a:cs typeface="Times New Roman" pitchFamily="18" charset="0"/>
              </a:rPr>
              <a:t>Opportunities</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  Nowhere ???!!!</a:t>
            </a:r>
          </a:p>
        </p:txBody>
      </p:sp>
      <p:sp>
        <p:nvSpPr>
          <p:cNvPr id="7" name="Rectangle 6"/>
          <p:cNvSpPr/>
          <p:nvPr/>
        </p:nvSpPr>
        <p:spPr>
          <a:xfrm>
            <a:off x="228600" y="3962400"/>
            <a:ext cx="8757462" cy="923330"/>
          </a:xfrm>
          <a:prstGeom prst="rect">
            <a:avLst/>
          </a:prstGeom>
          <a:ln/>
        </p:spPr>
        <p:style>
          <a:lnRef idx="1">
            <a:schemeClr val="dk1"/>
          </a:lnRef>
          <a:fillRef idx="3">
            <a:schemeClr val="dk1"/>
          </a:fillRef>
          <a:effectRef idx="2">
            <a:schemeClr val="dk1"/>
          </a:effectRef>
          <a:fontRef idx="minor">
            <a:schemeClr val="lt1"/>
          </a:fontRef>
        </p:style>
        <p:txBody>
          <a:bodyPr wrap="none">
            <a:prstTxWarp prst="textPlain">
              <a:avLst/>
            </a:prstTxWarp>
            <a:spAutoFit/>
          </a:bodyPr>
          <a:lstStyle/>
          <a:p>
            <a:pPr algn="ctr" fontAlgn="auto">
              <a:spcBef>
                <a:spcPts val="0"/>
              </a:spcBef>
              <a:spcAft>
                <a:spcPts val="0"/>
              </a:spcAft>
              <a:defRPr/>
            </a:pPr>
            <a:r>
              <a:rPr lang="en-US" sz="5400" b="1" dirty="0">
                <a:ln w="10541" cmpd="sng">
                  <a:solidFill>
                    <a:srgbClr val="92D05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Times New Roman" pitchFamily="18" charset="0"/>
              </a:rPr>
              <a:t>Opportunities  NOW-HERE </a:t>
            </a:r>
          </a:p>
        </p:txBody>
      </p:sp>
      <p:sp>
        <p:nvSpPr>
          <p:cNvPr id="8" name="Down Arrow 7"/>
          <p:cNvSpPr/>
          <p:nvPr/>
        </p:nvSpPr>
        <p:spPr>
          <a:xfrm>
            <a:off x="4343400" y="1676400"/>
            <a:ext cx="152400" cy="1752600"/>
          </a:xfrm>
          <a:prstGeom prst="down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l_fi" descr="http://image.shutterstock.com/display_pic_with_logo/275455/275455,1245287748,4/stock-photo-antique-cart-wheel-made-of-wood-and-iron-lined-isolated-32221975.jpg"/>
          <p:cNvPicPr>
            <a:picLocks noChangeAspect="1" noChangeArrowheads="1"/>
          </p:cNvPicPr>
          <p:nvPr/>
        </p:nvPicPr>
        <p:blipFill>
          <a:blip r:embed="rId2"/>
          <a:srcRect/>
          <a:stretch>
            <a:fillRect/>
          </a:stretch>
        </p:blipFill>
        <p:spPr bwMode="auto">
          <a:xfrm>
            <a:off x="0" y="0"/>
            <a:ext cx="2667000" cy="2876550"/>
          </a:xfrm>
          <a:prstGeom prst="rect">
            <a:avLst/>
          </a:prstGeom>
          <a:noFill/>
          <a:ln w="9525">
            <a:noFill/>
            <a:miter lim="800000"/>
            <a:headEnd/>
            <a:tailEnd/>
          </a:ln>
        </p:spPr>
      </p:pic>
      <p:pic>
        <p:nvPicPr>
          <p:cNvPr id="50179" name="il_fi" descr="http://img.diytrade.com/cdimg/189865/470859/0/1220751414/Barrow_Wheel_Air_Compressor_Wheel_Hose_Reel_Cart_Wheel_Industrial_Wheel.jpg"/>
          <p:cNvPicPr>
            <a:picLocks noChangeAspect="1" noChangeArrowheads="1"/>
          </p:cNvPicPr>
          <p:nvPr/>
        </p:nvPicPr>
        <p:blipFill>
          <a:blip r:embed="rId3"/>
          <a:srcRect/>
          <a:stretch>
            <a:fillRect/>
          </a:stretch>
        </p:blipFill>
        <p:spPr bwMode="auto">
          <a:xfrm>
            <a:off x="2667000" y="1676400"/>
            <a:ext cx="3276600" cy="3276600"/>
          </a:xfrm>
          <a:prstGeom prst="rect">
            <a:avLst/>
          </a:prstGeom>
          <a:noFill/>
          <a:ln w="9525">
            <a:noFill/>
            <a:miter lim="800000"/>
            <a:headEnd/>
            <a:tailEnd/>
          </a:ln>
        </p:spPr>
      </p:pic>
      <p:pic>
        <p:nvPicPr>
          <p:cNvPr id="50180" name="il_fi" descr="http://1.bp.blogspot.com/_S8Ywz4XdTZQ/SjM4M-Ow9DI/AAAAAAAAC3c/IPtuxQk96m4/s400/Honda-CRV-Diesel-Car-India-1.jpg"/>
          <p:cNvPicPr>
            <a:picLocks noChangeAspect="1" noChangeArrowheads="1"/>
          </p:cNvPicPr>
          <p:nvPr/>
        </p:nvPicPr>
        <p:blipFill>
          <a:blip r:embed="rId4"/>
          <a:srcRect/>
          <a:stretch>
            <a:fillRect/>
          </a:stretch>
        </p:blipFill>
        <p:spPr bwMode="auto">
          <a:xfrm>
            <a:off x="5943600" y="3505200"/>
            <a:ext cx="320040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additive="base">
                                        <p:cTn id="13" dur="500" fill="hold"/>
                                        <p:tgtEl>
                                          <p:spTgt spid="50180"/>
                                        </p:tgtEl>
                                        <p:attrNameLst>
                                          <p:attrName>ppt_x</p:attrName>
                                        </p:attrNameLst>
                                      </p:cBhvr>
                                      <p:tavLst>
                                        <p:tav tm="0">
                                          <p:val>
                                            <p:strVal val="#ppt_x"/>
                                          </p:val>
                                        </p:tav>
                                        <p:tav tm="100000">
                                          <p:val>
                                            <p:strVal val="#ppt_x"/>
                                          </p:val>
                                        </p:tav>
                                      </p:tavLst>
                                    </p:anim>
                                    <p:anim calcmode="lin" valueType="num">
                                      <p:cBhvr additive="base">
                                        <p:cTn id="14" dur="500" fill="hold"/>
                                        <p:tgtEl>
                                          <p:spTgt spid="5018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gtEl>
                                        <p:attrNameLst>
                                          <p:attrName>style.visibility</p:attrName>
                                        </p:attrNameLst>
                                      </p:cBhvr>
                                      <p:to>
                                        <p:strVal val="visible"/>
                                      </p:to>
                                    </p:set>
                                    <p:anim calcmode="lin" valueType="num">
                                      <p:cBhvr additive="base">
                                        <p:cTn id="19" dur="500" fill="hold"/>
                                        <p:tgtEl>
                                          <p:spTgt spid="50179"/>
                                        </p:tgtEl>
                                        <p:attrNameLst>
                                          <p:attrName>ppt_x</p:attrName>
                                        </p:attrNameLst>
                                      </p:cBhvr>
                                      <p:tavLst>
                                        <p:tav tm="0">
                                          <p:val>
                                            <p:strVal val="#ppt_x"/>
                                          </p:val>
                                        </p:tav>
                                        <p:tav tm="100000">
                                          <p:val>
                                            <p:strVal val="#ppt_x"/>
                                          </p:val>
                                        </p:tav>
                                      </p:tavLst>
                                    </p:anim>
                                    <p:anim calcmode="lin" valueType="num">
                                      <p:cBhvr additive="base">
                                        <p:cTn id="20"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Its not </a:t>
            </a:r>
            <a:r>
              <a:rPr lang="en-US" smtClean="0"/>
              <a:t>height that</a:t>
            </a:r>
            <a:br>
              <a:rPr lang="en-US" smtClean="0"/>
            </a:br>
            <a:r>
              <a:rPr lang="en-US" smtClean="0"/>
              <a:t> </a:t>
            </a:r>
            <a:r>
              <a:rPr lang="en-US" dirty="0" smtClean="0"/>
              <a:t>matters ,its measurement that matters</a:t>
            </a:r>
            <a:endParaRPr lang="en-US" dirty="0"/>
          </a:p>
        </p:txBody>
      </p:sp>
      <p:pic>
        <p:nvPicPr>
          <p:cNvPr id="33795" name="Picture 2" descr="C:\Users\Dr vijayalakshmi\Desktop\Using_Trigonometry_to_Find_the_Height_of_a_Building_(2)[1].gif"/>
          <p:cNvPicPr>
            <a:picLocks noGrp="1" noChangeAspect="1" noChangeArrowheads="1"/>
          </p:cNvPicPr>
          <p:nvPr>
            <p:ph idx="1"/>
          </p:nvPr>
        </p:nvPicPr>
        <p:blipFill>
          <a:blip r:embed="rId2"/>
          <a:srcRect/>
          <a:stretch>
            <a:fillRect/>
          </a:stretch>
        </p:blipFill>
        <p:spPr>
          <a:xfrm>
            <a:off x="1282700" y="2057400"/>
            <a:ext cx="5627688" cy="3962400"/>
          </a:xfrm>
          <a:solidFill>
            <a:schemeClr val="accent1"/>
          </a:solid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B6F15528-21DE-4FAA-801E-634DDDAF4B2B}" type="slidenum">
              <a:rPr lang="en-US" smtClean="0"/>
              <a:pPr/>
              <a:t>2</a:t>
            </a:fld>
            <a:endParaRPr lang="en-US"/>
          </a:p>
        </p:txBody>
      </p:sp>
      <p:sp>
        <p:nvSpPr>
          <p:cNvPr id="24" name="Oval 23"/>
          <p:cNvSpPr/>
          <p:nvPr/>
        </p:nvSpPr>
        <p:spPr>
          <a:xfrm>
            <a:off x="1676400" y="609600"/>
            <a:ext cx="5715000" cy="5562600"/>
          </a:xfrm>
          <a:prstGeom prst="ellipse">
            <a:avLst/>
          </a:prstGeom>
          <a:solidFill>
            <a:schemeClr val="bg2"/>
          </a:solidFill>
          <a:ln>
            <a:noFill/>
          </a:ln>
          <a:effectLst>
            <a:glow rad="228600">
              <a:srgbClr val="99CC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05000" y="841248"/>
            <a:ext cx="5257800" cy="5102352"/>
          </a:xfrm>
          <a:prstGeom prst="ellipse">
            <a:avLst/>
          </a:prstGeom>
          <a:solidFill>
            <a:schemeClr val="bg2"/>
          </a:solidFill>
          <a:ln>
            <a:noFill/>
          </a:ln>
          <a:effectLst>
            <a:glow rad="228600">
              <a:srgbClr val="BB151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133600" y="1069848"/>
            <a:ext cx="4800600" cy="4645152"/>
          </a:xfrm>
          <a:prstGeom prst="ellipse">
            <a:avLst/>
          </a:prstGeom>
          <a:solidFill>
            <a:schemeClr val="bg2"/>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1298448"/>
            <a:ext cx="4343400" cy="4187952"/>
          </a:xfrm>
          <a:prstGeom prst="ellipse">
            <a:avLst/>
          </a:prstGeom>
          <a:solidFill>
            <a:schemeClr val="bg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90800" y="1527048"/>
            <a:ext cx="3886200" cy="3730752"/>
          </a:xfrm>
          <a:prstGeom prst="ellipse">
            <a:avLst/>
          </a:prstGeom>
          <a:solidFill>
            <a:schemeClr val="bg2"/>
          </a:solidFill>
          <a:ln>
            <a:noFill/>
          </a:ln>
          <a:effectLst>
            <a:glow rad="228600">
              <a:srgbClr val="DAA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38400"/>
            <a:ext cx="9144000" cy="1569660"/>
          </a:xfrm>
          <a:prstGeom prst="rect">
            <a:avLst/>
          </a:prstGeom>
          <a:noFill/>
          <a:ln>
            <a:noFill/>
          </a:ln>
          <a:effectLst/>
        </p:spPr>
        <p:txBody>
          <a:bodyPr wrap="square" lIns="91440" tIns="45720" rIns="91440" bIns="45720">
            <a:spAutoFit/>
          </a:bodyPr>
          <a:lstStyle/>
          <a:p>
            <a:pPr algn="ctr"/>
            <a:r>
              <a:rPr lang="en-US" sz="9600" b="1" cap="all" spc="0" dirty="0" smtClean="0">
                <a:ln w="9000" cmpd="sng">
                  <a:solidFill>
                    <a:schemeClr val="tx1"/>
                  </a:solidFill>
                  <a:prstDash val="solid"/>
                </a:ln>
                <a:solidFill>
                  <a:srgbClr val="DAA600"/>
                </a:solidFill>
                <a:effectLst/>
              </a:rPr>
              <a:t>YOGA</a:t>
            </a:r>
            <a:endParaRPr lang="en-US" sz="9600" b="1" cap="all" spc="0" dirty="0">
              <a:ln w="9000" cmpd="sng">
                <a:solidFill>
                  <a:schemeClr val="tx1"/>
                </a:solidFill>
                <a:prstDash val="solid"/>
              </a:ln>
              <a:solidFill>
                <a:srgbClr val="DAA6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2000"/>
                                        <p:tgtEl>
                                          <p:spTgt spid="2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edge">
                                      <p:cBhvr>
                                        <p:cTn id="11" dur="2000"/>
                                        <p:tgtEl>
                                          <p:spTgt spid="25"/>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edge">
                                      <p:cBhvr>
                                        <p:cTn id="15" dur="2000"/>
                                        <p:tgtEl>
                                          <p:spTgt spid="26"/>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edge">
                                      <p:cBhvr>
                                        <p:cTn id="19" dur="2000"/>
                                        <p:tgtEl>
                                          <p:spTgt spid="27"/>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edge">
                                      <p:cBhvr>
                                        <p:cTn id="23" dur="2000"/>
                                        <p:tgtEl>
                                          <p:spTgt spid="28"/>
                                        </p:tgtEl>
                                      </p:cBhvr>
                                    </p:animEffect>
                                  </p:childTnLst>
                                </p:cTn>
                              </p:par>
                            </p:childTnLst>
                          </p:cTn>
                        </p:par>
                        <p:par>
                          <p:cTn id="24" fill="hold">
                            <p:stCondLst>
                              <p:cond delay="1000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91600" cy="5521325"/>
          </a:xfrm>
        </p:spPr>
        <p:txBody>
          <a:bodyPr>
            <a:normAutofit lnSpcReduction="10000"/>
          </a:bodyPr>
          <a:lstStyle/>
          <a:p>
            <a:pPr marL="0" indent="0" algn="ctr" eaLnBrk="1" hangingPunct="1">
              <a:buFont typeface="Wingdings" pitchFamily="2" charset="2"/>
              <a:buNone/>
              <a:defRPr/>
            </a:pPr>
            <a:r>
              <a:rPr lang="en-US" sz="4800" b="1" dirty="0">
                <a:latin typeface="Georgia" pitchFamily="18" charset="0"/>
              </a:rPr>
              <a:t>Generations changed…… </a:t>
            </a:r>
          </a:p>
          <a:p>
            <a:pPr marL="0" indent="0" algn="ctr" eaLnBrk="1" hangingPunct="1">
              <a:buFont typeface="Wingdings" pitchFamily="2" charset="2"/>
              <a:buNone/>
              <a:defRPr/>
            </a:pPr>
            <a:r>
              <a:rPr lang="en-US" sz="6600" b="1" dirty="0">
                <a:latin typeface="Edwardian Script ITC" pitchFamily="66" charset="0"/>
              </a:rPr>
              <a:t>Gallons of water flown in Thames still you are in Sleep</a:t>
            </a:r>
          </a:p>
          <a:p>
            <a:pPr marL="0" indent="0" algn="ctr" eaLnBrk="1" hangingPunct="1">
              <a:buFont typeface="Wingdings" pitchFamily="2" charset="2"/>
              <a:buNone/>
              <a:defRPr/>
            </a:pPr>
            <a:r>
              <a:rPr lang="en-US" sz="4800" b="1" dirty="0"/>
              <a:t>….AWAKE….  </a:t>
            </a:r>
          </a:p>
          <a:p>
            <a:pPr marL="0" indent="0" algn="ctr" eaLnBrk="1" hangingPunct="1">
              <a:buFont typeface="Wingdings" pitchFamily="2" charset="2"/>
              <a:buNone/>
              <a:defRPr/>
            </a:pPr>
            <a:r>
              <a:rPr lang="en-US" sz="4800" b="1" dirty="0" smtClean="0">
                <a:latin typeface="Georgia" pitchFamily="18" charset="0"/>
              </a:rPr>
              <a:t>It </a:t>
            </a:r>
            <a:r>
              <a:rPr lang="en-US" sz="4800" b="1" dirty="0">
                <a:latin typeface="Georgia" pitchFamily="18" charset="0"/>
              </a:rPr>
              <a:t>is your time </a:t>
            </a:r>
            <a:r>
              <a:rPr lang="en-US" sz="4800" b="1" dirty="0" smtClean="0">
                <a:latin typeface="Georgia" pitchFamily="18" charset="0"/>
              </a:rPr>
              <a:t>to grab </a:t>
            </a:r>
            <a:r>
              <a:rPr lang="en-US" sz="4800" b="1" dirty="0">
                <a:latin typeface="Georgia" pitchFamily="18" charset="0"/>
              </a:rPr>
              <a:t>the opportunity</a:t>
            </a:r>
            <a:r>
              <a:rPr lang="en-US" sz="4800" b="1" dirty="0" smtClean="0">
                <a:latin typeface="Georgia" pitchFamily="18" charset="0"/>
              </a:rPr>
              <a:t>. </a:t>
            </a:r>
            <a:r>
              <a:rPr lang="en-US" sz="4000" dirty="0" smtClean="0"/>
              <a:t> </a:t>
            </a:r>
          </a:p>
          <a:p>
            <a:pPr>
              <a:defRPr/>
            </a:pPr>
            <a:endParaRPr lang="en-US" sz="4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Why YOGA..?</a:t>
            </a:r>
            <a:endParaRPr lang="en-US" dirty="0"/>
          </a:p>
        </p:txBody>
      </p:sp>
      <p:sp>
        <p:nvSpPr>
          <p:cNvPr id="3" name="Content Placeholder 2"/>
          <p:cNvSpPr>
            <a:spLocks noGrp="1"/>
          </p:cNvSpPr>
          <p:nvPr>
            <p:ph idx="1"/>
          </p:nvPr>
        </p:nvSpPr>
        <p:spPr>
          <a:xfrm>
            <a:off x="76200" y="838200"/>
            <a:ext cx="8915400" cy="4571999"/>
          </a:xfrm>
        </p:spPr>
        <p:txBody>
          <a:bodyPr>
            <a:normAutofit fontScale="92500" lnSpcReduction="10000"/>
          </a:bodyPr>
          <a:lstStyle/>
          <a:p>
            <a:pPr>
              <a:buNone/>
            </a:pPr>
            <a:r>
              <a:rPr lang="en-US" dirty="0" smtClean="0"/>
              <a:t>Everything in the Universe is evolving, even the rocks.  If there is metamorphosis in every part of creation, why should not man’s consciousness also undergo this state of metamorphosis ???  Transformation is a scientific fact.  It is not a philosophy, faith or creed.  Yoga is the path of mind evolution and it gives meaning to life.  Through the process of yoga the body is rendered so subtle and pure that it is transformed into a yogic body which is unaffected by old age and disease. </a:t>
            </a:r>
          </a:p>
        </p:txBody>
      </p:sp>
      <p:sp>
        <p:nvSpPr>
          <p:cNvPr id="47105" name="Rectangle 1"/>
          <p:cNvSpPr>
            <a:spLocks noChangeArrowheads="1"/>
          </p:cNvSpPr>
          <p:nvPr/>
        </p:nvSpPr>
        <p:spPr bwMode="auto">
          <a:xfrm>
            <a:off x="597209" y="5522893"/>
            <a:ext cx="633699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AlÉÑaÉÇiÉÑÇ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xÉiÉÉÇ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kÉqÉïÇ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ÑüixlÉÇ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rÉÌS</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lÉ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zÉYrÉiÉå</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lang="en-US" sz="2800" dirty="0" smtClean="0"/>
              <a:t>I</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r>
            <a:b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b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xuÉsmÉqÉmrÉlÉÑaÉÇiÉurÉÇ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qÉÉaÉïxiÉÉã</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lÉÉuÉxÉÏSÌiÉ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lang="en-US" sz="2800" dirty="0" smtClean="0"/>
              <a:t>II</a:t>
            </a:r>
            <a:endParaRPr kumimoji="0" lang="en-US" sz="1400" b="0" i="0" u="none" strike="noStrike" cap="none" normalizeH="0" baseline="0" dirty="0" smtClean="0">
              <a:ln>
                <a:noFill/>
              </a:ln>
              <a:solidFill>
                <a:schemeClr val="tx1"/>
              </a:solidFill>
              <a:effectLst/>
              <a:latin typeface="BRH Devanagari RN"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Manas</a:t>
            </a:r>
            <a:endParaRPr lang="en-US" dirty="0"/>
          </a:p>
        </p:txBody>
      </p:sp>
      <p:sp>
        <p:nvSpPr>
          <p:cNvPr id="3" name="Content Placeholder 2"/>
          <p:cNvSpPr>
            <a:spLocks noGrp="1"/>
          </p:cNvSpPr>
          <p:nvPr>
            <p:ph idx="1"/>
          </p:nvPr>
        </p:nvSpPr>
        <p:spPr>
          <a:xfrm>
            <a:off x="457200" y="1219200"/>
            <a:ext cx="8229600" cy="1219200"/>
          </a:xfrm>
        </p:spPr>
        <p:txBody>
          <a:bodyPr>
            <a:normAutofit/>
          </a:bodyPr>
          <a:lstStyle/>
          <a:p>
            <a:r>
              <a:rPr lang="en-US" dirty="0" err="1" smtClean="0">
                <a:latin typeface="BRH Devanagari RN" pitchFamily="2" charset="0"/>
              </a:rPr>
              <a:t>qÉMïüOûxrÉ</a:t>
            </a:r>
            <a:r>
              <a:rPr lang="en-US" dirty="0" smtClean="0">
                <a:latin typeface="BRH Devanagari RN" pitchFamily="2" charset="0"/>
              </a:rPr>
              <a:t> </a:t>
            </a:r>
            <a:r>
              <a:rPr lang="en-US" dirty="0" err="1" smtClean="0">
                <a:latin typeface="BRH Devanagari RN" pitchFamily="2" charset="0"/>
              </a:rPr>
              <a:t>xÉÑUÉmÉÉlÉÇ</a:t>
            </a:r>
            <a:r>
              <a:rPr lang="en-US" dirty="0" smtClean="0">
                <a:latin typeface="BRH Devanagari RN" pitchFamily="2" charset="0"/>
              </a:rPr>
              <a:t> </a:t>
            </a:r>
            <a:r>
              <a:rPr lang="en-US" dirty="0" err="1" smtClean="0">
                <a:latin typeface="BRH Devanagari RN" pitchFamily="2" charset="0"/>
              </a:rPr>
              <a:t>qÉkrÉå</a:t>
            </a:r>
            <a:r>
              <a:rPr lang="en-US" dirty="0" smtClean="0">
                <a:latin typeface="BRH Devanagari RN" pitchFamily="2" charset="0"/>
              </a:rPr>
              <a:t> </a:t>
            </a:r>
            <a:r>
              <a:rPr lang="en-US" dirty="0" err="1" smtClean="0">
                <a:latin typeface="BRH Devanagari RN" pitchFamily="2" charset="0"/>
              </a:rPr>
              <a:t>uÉ×Í¶ÉMü</a:t>
            </a:r>
            <a:r>
              <a:rPr lang="en-US" dirty="0" smtClean="0">
                <a:latin typeface="BRH Devanagari RN" pitchFamily="2" charset="0"/>
              </a:rPr>
              <a:t> </a:t>
            </a:r>
            <a:r>
              <a:rPr lang="en-US" dirty="0" err="1" smtClean="0">
                <a:latin typeface="BRH Devanagari RN" pitchFamily="2" charset="0"/>
              </a:rPr>
              <a:t>SzÉïlÉqÉç</a:t>
            </a:r>
            <a:r>
              <a:rPr lang="en-US" dirty="0" smtClean="0">
                <a:latin typeface="BRH Devanagari RN" pitchFamily="2" charset="0"/>
              </a:rPr>
              <a:t/>
            </a:r>
            <a:br>
              <a:rPr lang="en-US" dirty="0" smtClean="0">
                <a:latin typeface="BRH Devanagari RN" pitchFamily="2" charset="0"/>
              </a:rPr>
            </a:br>
            <a:r>
              <a:rPr lang="en-US" dirty="0" err="1" smtClean="0">
                <a:latin typeface="BRH Devanagari RN" pitchFamily="2" charset="0"/>
              </a:rPr>
              <a:t>iÉlqÉÔsÉå</a:t>
            </a:r>
            <a:r>
              <a:rPr lang="en-US" dirty="0" smtClean="0">
                <a:latin typeface="BRH Devanagari RN" pitchFamily="2" charset="0"/>
              </a:rPr>
              <a:t> </a:t>
            </a:r>
            <a:r>
              <a:rPr lang="en-US" dirty="0" err="1" smtClean="0">
                <a:latin typeface="BRH Devanagari RN" pitchFamily="2" charset="0"/>
              </a:rPr>
              <a:t>aÉëWûmÉÏQûlÉÇ</a:t>
            </a:r>
            <a:r>
              <a:rPr lang="en-US" dirty="0" smtClean="0">
                <a:latin typeface="BRH Devanagari RN" pitchFamily="2" charset="0"/>
              </a:rPr>
              <a:t> </a:t>
            </a:r>
            <a:r>
              <a:rPr lang="en-US" dirty="0" err="1" smtClean="0">
                <a:latin typeface="BRH Devanagari RN" pitchFamily="2" charset="0"/>
              </a:rPr>
              <a:t>cÉ</a:t>
            </a:r>
            <a:r>
              <a:rPr lang="en-US" dirty="0" smtClean="0">
                <a:latin typeface="BRH Devanagari RN" pitchFamily="2" charset="0"/>
              </a:rPr>
              <a:t> rÉ²ÉiÉ²É </a:t>
            </a:r>
            <a:r>
              <a:rPr lang="en-US" dirty="0" err="1" smtClean="0">
                <a:latin typeface="BRH Devanagari RN" pitchFamily="2" charset="0"/>
              </a:rPr>
              <a:t>pÉÌuÉzrÉÌiÉ</a:t>
            </a:r>
            <a:r>
              <a:rPr lang="en-US" dirty="0" smtClean="0">
                <a:latin typeface="BRH Devanagari RN" pitchFamily="2" charset="0"/>
              </a:rPr>
              <a:t> – </a:t>
            </a:r>
            <a:r>
              <a:rPr lang="en-US" dirty="0" err="1" smtClean="0">
                <a:latin typeface="BRH Devanagari RN" pitchFamily="2" charset="0"/>
              </a:rPr>
              <a:t>xÉÑpÉÉÌwÉiÉ</a:t>
            </a:r>
            <a:r>
              <a:rPr lang="en-US" dirty="0" smtClean="0">
                <a:latin typeface="BRH Devanagari RN" pitchFamily="2" charset="0"/>
              </a:rPr>
              <a:t> </a:t>
            </a:r>
          </a:p>
          <a:p>
            <a:pPr>
              <a:buNone/>
            </a:pPr>
            <a:endParaRPr lang="en-US" dirty="0">
              <a:latin typeface="BRH Devanagari RN" pitchFamily="2" charset="0"/>
            </a:endParaRPr>
          </a:p>
        </p:txBody>
      </p:sp>
      <p:sp>
        <p:nvSpPr>
          <p:cNvPr id="4" name="Slide Number Placeholder 3"/>
          <p:cNvSpPr>
            <a:spLocks noGrp="1"/>
          </p:cNvSpPr>
          <p:nvPr>
            <p:ph type="sldNum" sz="quarter" idx="12"/>
          </p:nvPr>
        </p:nvSpPr>
        <p:spPr>
          <a:xfrm>
            <a:off x="6705600" y="6416675"/>
            <a:ext cx="2133600" cy="365125"/>
          </a:xfrm>
        </p:spPr>
        <p:txBody>
          <a:bodyPr/>
          <a:lstStyle/>
          <a:p>
            <a:fld id="{B6F15528-21DE-4FAA-801E-634DDDAF4B2B}" type="slidenum">
              <a:rPr lang="en-US" smtClean="0"/>
              <a:pPr/>
              <a:t>22</a:t>
            </a:fld>
            <a:endParaRPr lang="en-US"/>
          </a:p>
        </p:txBody>
      </p:sp>
      <p:cxnSp>
        <p:nvCxnSpPr>
          <p:cNvPr id="5" name="Straight Connector 4"/>
          <p:cNvCxnSpPr/>
          <p:nvPr/>
        </p:nvCxnSpPr>
        <p:spPr>
          <a:xfrm>
            <a:off x="914400" y="5788024"/>
            <a:ext cx="822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90600" y="2667000"/>
            <a:ext cx="3657600" cy="3657600"/>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29200" y="3352800"/>
            <a:ext cx="2971800" cy="2971800"/>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6200" y="6399212"/>
            <a:ext cx="838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200" y="5789612"/>
            <a:ext cx="8382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458200" y="5789612"/>
            <a:ext cx="6858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6551612"/>
            <a:ext cx="784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 y="6400800"/>
            <a:ext cx="2286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53400" y="6400800"/>
            <a:ext cx="3048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YOGA</a:t>
            </a:r>
            <a:endParaRPr lang="en-US" dirty="0"/>
          </a:p>
        </p:txBody>
      </p:sp>
      <p:sp>
        <p:nvSpPr>
          <p:cNvPr id="3" name="Content Placeholder 2"/>
          <p:cNvSpPr>
            <a:spLocks noGrp="1"/>
          </p:cNvSpPr>
          <p:nvPr>
            <p:ph idx="1"/>
          </p:nvPr>
        </p:nvSpPr>
        <p:spPr>
          <a:xfrm>
            <a:off x="457200" y="1447800"/>
            <a:ext cx="8229600" cy="4724400"/>
          </a:xfrm>
        </p:spPr>
        <p:txBody>
          <a:bodyPr>
            <a:normAutofit/>
          </a:bodyPr>
          <a:lstStyle/>
          <a:p>
            <a:pPr>
              <a:buNone/>
            </a:pPr>
            <a:r>
              <a:rPr lang="en-US" dirty="0" smtClean="0"/>
              <a:t>Mythology – Shiva and </a:t>
            </a:r>
            <a:r>
              <a:rPr lang="en-US" dirty="0" err="1" smtClean="0"/>
              <a:t>Parvati</a:t>
            </a:r>
            <a:r>
              <a:rPr lang="en-US" dirty="0" smtClean="0"/>
              <a:t> interaction.</a:t>
            </a:r>
          </a:p>
          <a:p>
            <a:pPr>
              <a:buNone/>
            </a:pPr>
            <a:endParaRPr lang="en-US" sz="1200" dirty="0" smtClean="0"/>
          </a:p>
          <a:p>
            <a:pPr>
              <a:buNone/>
            </a:pPr>
            <a:r>
              <a:rPr lang="en-US" dirty="0" smtClean="0"/>
              <a:t>PARAMPARA – </a:t>
            </a:r>
          </a:p>
          <a:p>
            <a:pPr>
              <a:buNone/>
            </a:pPr>
            <a:r>
              <a:rPr lang="en-US" dirty="0" smtClean="0"/>
              <a:t>	</a:t>
            </a:r>
            <a:r>
              <a:rPr lang="en-US" dirty="0" err="1" smtClean="0"/>
              <a:t>Adinatha</a:t>
            </a:r>
            <a:r>
              <a:rPr lang="en-US" dirty="0" smtClean="0"/>
              <a:t> (Shiva) – </a:t>
            </a:r>
            <a:r>
              <a:rPr lang="en-US" dirty="0" err="1" smtClean="0"/>
              <a:t>Matsyendranatha</a:t>
            </a:r>
            <a:r>
              <a:rPr lang="en-US" dirty="0" smtClean="0"/>
              <a:t> – </a:t>
            </a:r>
            <a:r>
              <a:rPr lang="en-US" dirty="0" err="1" smtClean="0"/>
              <a:t>Gorakhanatha</a:t>
            </a:r>
            <a:r>
              <a:rPr lang="en-US" dirty="0" smtClean="0"/>
              <a:t> – </a:t>
            </a:r>
            <a:r>
              <a:rPr lang="en-US" dirty="0" err="1" smtClean="0"/>
              <a:t>Shabara</a:t>
            </a:r>
            <a:r>
              <a:rPr lang="en-US" dirty="0" smtClean="0"/>
              <a:t> – </a:t>
            </a:r>
            <a:r>
              <a:rPr lang="en-US" dirty="0" err="1" smtClean="0"/>
              <a:t>Bhairava</a:t>
            </a:r>
            <a:r>
              <a:rPr lang="en-US" dirty="0" smtClean="0"/>
              <a:t> – </a:t>
            </a:r>
            <a:r>
              <a:rPr lang="en-US" dirty="0" err="1" smtClean="0"/>
              <a:t>Pujyapada</a:t>
            </a:r>
            <a:r>
              <a:rPr lang="en-US" dirty="0" smtClean="0"/>
              <a:t> – </a:t>
            </a:r>
            <a:r>
              <a:rPr lang="en-US" dirty="0" err="1" smtClean="0"/>
              <a:t>Kapali</a:t>
            </a:r>
            <a:r>
              <a:rPr lang="en-US" dirty="0" smtClean="0"/>
              <a:t> – </a:t>
            </a:r>
            <a:r>
              <a:rPr lang="en-US" dirty="0" err="1" smtClean="0"/>
              <a:t>Bindunatha</a:t>
            </a:r>
            <a:r>
              <a:rPr lang="en-US" dirty="0" smtClean="0"/>
              <a:t> – </a:t>
            </a:r>
            <a:r>
              <a:rPr lang="en-US" dirty="0" err="1" smtClean="0"/>
              <a:t>Tintini</a:t>
            </a:r>
            <a:r>
              <a:rPr lang="en-US" dirty="0" smtClean="0"/>
              <a:t> – </a:t>
            </a:r>
            <a:r>
              <a:rPr lang="en-US" dirty="0" err="1" smtClean="0"/>
              <a:t>Bhanuki</a:t>
            </a:r>
            <a:r>
              <a:rPr lang="en-US" dirty="0" smtClean="0"/>
              <a:t> – </a:t>
            </a:r>
            <a:r>
              <a:rPr lang="en-US" dirty="0" err="1" smtClean="0"/>
              <a:t>Naradeva</a:t>
            </a:r>
            <a:r>
              <a:rPr lang="en-US" dirty="0" smtClean="0"/>
              <a:t> – </a:t>
            </a:r>
            <a:r>
              <a:rPr lang="en-US" dirty="0" err="1" smtClean="0"/>
              <a:t>Niranjana</a:t>
            </a:r>
            <a:r>
              <a:rPr lang="en-US" dirty="0" smtClean="0"/>
              <a:t> </a:t>
            </a:r>
            <a:r>
              <a:rPr lang="en-US" dirty="0" err="1" smtClean="0"/>
              <a:t>Maharaj</a:t>
            </a:r>
            <a:r>
              <a:rPr lang="en-US" dirty="0" smtClean="0"/>
              <a:t> – </a:t>
            </a:r>
            <a:r>
              <a:rPr lang="en-US" dirty="0" err="1" smtClean="0"/>
              <a:t>Krishnamacharya</a:t>
            </a:r>
            <a:r>
              <a:rPr lang="en-US" dirty="0" smtClean="0"/>
              <a:t> – </a:t>
            </a:r>
            <a:r>
              <a:rPr lang="en-US" dirty="0" err="1" smtClean="0"/>
              <a:t>Yogashree</a:t>
            </a:r>
            <a:r>
              <a:rPr lang="en-US" dirty="0" smtClean="0"/>
              <a:t> </a:t>
            </a:r>
            <a:r>
              <a:rPr lang="en-US" dirty="0" err="1" smtClean="0"/>
              <a:t>Ranganatha</a:t>
            </a:r>
            <a:r>
              <a:rPr lang="en-US" dirty="0" smtClean="0"/>
              <a:t> </a:t>
            </a:r>
            <a:r>
              <a:rPr lang="en-US" dirty="0" err="1" smtClean="0"/>
              <a:t>Deshikacharya</a:t>
            </a:r>
            <a:r>
              <a:rPr lang="en-US" dirty="0" smtClean="0"/>
              <a:t> –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3886200"/>
          </a:xfrm>
        </p:spPr>
        <p:txBody>
          <a:bodyPr>
            <a:normAutofit fontScale="92500"/>
          </a:bodyPr>
          <a:lstStyle/>
          <a:p>
            <a:pPr>
              <a:buNone/>
            </a:pPr>
            <a:r>
              <a:rPr lang="en-US" dirty="0" smtClean="0"/>
              <a:t>Yoga is one of the 6 </a:t>
            </a:r>
            <a:r>
              <a:rPr lang="en-US" dirty="0" err="1" smtClean="0"/>
              <a:t>darshanas</a:t>
            </a:r>
            <a:r>
              <a:rPr lang="en-US" dirty="0" smtClean="0"/>
              <a:t>*, authored by Patanjali about whom little is known. Some believe he is the incarnation of the divine serpent ANANTA who supports the whole Universe. Others identify him with Panini the great grammarian who lived in the 2</a:t>
            </a:r>
            <a:r>
              <a:rPr lang="en-US" baseline="30000" dirty="0" smtClean="0"/>
              <a:t>nd</a:t>
            </a:r>
            <a:r>
              <a:rPr lang="en-US" dirty="0" smtClean="0"/>
              <a:t> century and few identify him as </a:t>
            </a:r>
            <a:r>
              <a:rPr lang="en-US" dirty="0" err="1" smtClean="0"/>
              <a:t>Charakacharya</a:t>
            </a:r>
            <a:r>
              <a:rPr lang="en-US" dirty="0" smtClean="0"/>
              <a:t>. Some say he was </a:t>
            </a:r>
            <a:r>
              <a:rPr lang="en-US" dirty="0" err="1" smtClean="0"/>
              <a:t>Govinda</a:t>
            </a:r>
            <a:r>
              <a:rPr lang="en-US" dirty="0" smtClean="0"/>
              <a:t> yogi who initiated </a:t>
            </a:r>
            <a:r>
              <a:rPr lang="en-US" dirty="0" err="1" smtClean="0"/>
              <a:t>Shankaracharya</a:t>
            </a:r>
            <a:r>
              <a:rPr lang="en-US" dirty="0" smtClean="0"/>
              <a:t> into the science of Yoga.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Rectangle 4"/>
          <p:cNvSpPr/>
          <p:nvPr/>
        </p:nvSpPr>
        <p:spPr>
          <a:xfrm>
            <a:off x="0" y="4790182"/>
            <a:ext cx="9144000" cy="1508105"/>
          </a:xfrm>
          <a:prstGeom prst="rect">
            <a:avLst/>
          </a:prstGeom>
        </p:spPr>
        <p:txBody>
          <a:bodyPr wrap="square">
            <a:spAutoFit/>
          </a:bodyPr>
          <a:lstStyle/>
          <a:p>
            <a:pPr algn="ctr">
              <a:lnSpc>
                <a:spcPct val="150000"/>
              </a:lnSpc>
              <a:buNone/>
            </a:pPr>
            <a:r>
              <a:rPr lang="en-US" sz="3200" dirty="0" err="1" smtClean="0">
                <a:latin typeface="BRH Devanagari" pitchFamily="2" charset="0"/>
              </a:rPr>
              <a:t>rÉÉåaÉålÉ</a:t>
            </a:r>
            <a:r>
              <a:rPr lang="en-US" sz="3200" dirty="0" smtClean="0">
                <a:latin typeface="BRH Devanagari" pitchFamily="2" charset="0"/>
              </a:rPr>
              <a:t> </a:t>
            </a:r>
            <a:r>
              <a:rPr lang="en-US" sz="3200" dirty="0" err="1" smtClean="0">
                <a:latin typeface="BRH Devanagari" pitchFamily="2" charset="0"/>
              </a:rPr>
              <a:t>ÍcÉ¨ÉxrÉ</a:t>
            </a:r>
            <a:r>
              <a:rPr lang="en-US" sz="3200" dirty="0" smtClean="0">
                <a:latin typeface="BRH Devanagari" pitchFamily="2" charset="0"/>
              </a:rPr>
              <a:t> </a:t>
            </a:r>
            <a:r>
              <a:rPr lang="en-US" sz="3200" dirty="0" err="1" smtClean="0">
                <a:latin typeface="BRH Devanagari" pitchFamily="2" charset="0"/>
              </a:rPr>
              <a:t>mÉSålÉ</a:t>
            </a:r>
            <a:r>
              <a:rPr lang="en-US" sz="3200" dirty="0" smtClean="0">
                <a:latin typeface="BRH Devanagari" pitchFamily="2" charset="0"/>
              </a:rPr>
              <a:t> </a:t>
            </a:r>
            <a:r>
              <a:rPr lang="en-US" sz="3200" dirty="0" err="1" smtClean="0">
                <a:latin typeface="BRH Devanagari" pitchFamily="2" charset="0"/>
              </a:rPr>
              <a:t>uÉÉcÉÉqÉç</a:t>
            </a:r>
            <a:r>
              <a:rPr lang="en-US" sz="3200" dirty="0" smtClean="0">
                <a:latin typeface="BRH Devanagari" pitchFamily="2" charset="0"/>
              </a:rPr>
              <a:t> </a:t>
            </a:r>
            <a:r>
              <a:rPr lang="en-US" sz="3200" dirty="0" err="1" smtClean="0">
                <a:latin typeface="BRH Devanagari" pitchFamily="2" charset="0"/>
              </a:rPr>
              <a:t>qÉsÉÇ</a:t>
            </a:r>
            <a:r>
              <a:rPr lang="en-US" sz="3200" dirty="0" smtClean="0">
                <a:latin typeface="BRH Devanagari" pitchFamily="2" charset="0"/>
              </a:rPr>
              <a:t> </a:t>
            </a:r>
            <a:r>
              <a:rPr lang="en-US" sz="3200" dirty="0" err="1" smtClean="0">
                <a:latin typeface="BRH Devanagari" pitchFamily="2" charset="0"/>
              </a:rPr>
              <a:t>zÉUÏUxrÉiÉÑ</a:t>
            </a:r>
            <a:r>
              <a:rPr lang="en-US" sz="3200" dirty="0" smtClean="0">
                <a:latin typeface="BRH Devanagari" pitchFamily="2" charset="0"/>
              </a:rPr>
              <a:t> </a:t>
            </a:r>
            <a:r>
              <a:rPr lang="en-US" sz="3200" dirty="0" err="1" smtClean="0">
                <a:latin typeface="BRH Devanagari" pitchFamily="2" charset="0"/>
              </a:rPr>
              <a:t>uÉæ±MåülÉ</a:t>
            </a:r>
            <a:r>
              <a:rPr lang="en-US" sz="3200" dirty="0" smtClean="0">
                <a:latin typeface="BRH Devanagari" pitchFamily="2" charset="0"/>
              </a:rPr>
              <a:t/>
            </a:r>
            <a:br>
              <a:rPr lang="en-US" sz="3200" dirty="0" smtClean="0">
                <a:latin typeface="BRH Devanagari" pitchFamily="2" charset="0"/>
              </a:rPr>
            </a:br>
            <a:r>
              <a:rPr lang="en-US" sz="3200" dirty="0" err="1" smtClean="0">
                <a:latin typeface="BRH Devanagari" pitchFamily="2" charset="0"/>
              </a:rPr>
              <a:t>rÉÉåmÉÉMüUÉå¨ÉÇ</a:t>
            </a:r>
            <a:r>
              <a:rPr lang="en-US" sz="3200" dirty="0" smtClean="0">
                <a:latin typeface="BRH Devanagari" pitchFamily="2" charset="0"/>
              </a:rPr>
              <a:t> </a:t>
            </a:r>
            <a:r>
              <a:rPr lang="en-US" sz="3200" dirty="0" err="1" smtClean="0">
                <a:latin typeface="BRH Devanagari" pitchFamily="2" charset="0"/>
              </a:rPr>
              <a:t>mÉëuÉUÇ</a:t>
            </a:r>
            <a:r>
              <a:rPr lang="en-US" sz="3200" dirty="0" smtClean="0">
                <a:latin typeface="BRH Devanagari" pitchFamily="2" charset="0"/>
              </a:rPr>
              <a:t> </a:t>
            </a:r>
            <a:r>
              <a:rPr lang="en-US" sz="3200" dirty="0" err="1" smtClean="0">
                <a:latin typeface="BRH Devanagari" pitchFamily="2" charset="0"/>
              </a:rPr>
              <a:t>qÉÑlÉÏlÉÉqÉç</a:t>
            </a:r>
            <a:r>
              <a:rPr lang="en-US" sz="3200" dirty="0" smtClean="0">
                <a:latin typeface="BRH Devanagari" pitchFamily="2" charset="0"/>
              </a:rPr>
              <a:t> </a:t>
            </a:r>
            <a:r>
              <a:rPr lang="en-US" sz="3200" dirty="0" err="1" smtClean="0">
                <a:latin typeface="BRH Devanagari" pitchFamily="2" charset="0"/>
              </a:rPr>
              <a:t>mÉiÉÇeÉsÉÏÇ</a:t>
            </a:r>
            <a:r>
              <a:rPr lang="en-US" sz="3200" dirty="0" smtClean="0">
                <a:latin typeface="BRH Devanagari" pitchFamily="2" charset="0"/>
              </a:rPr>
              <a:t> </a:t>
            </a:r>
            <a:r>
              <a:rPr lang="en-US" sz="3200" dirty="0" err="1" smtClean="0">
                <a:latin typeface="BRH Devanagari" pitchFamily="2" charset="0"/>
              </a:rPr>
              <a:t>mÉëÉÇeÉÍsÉUÉlÉiÉÉåÅÎxqÉlÉç</a:t>
            </a:r>
            <a:r>
              <a:rPr lang="en-US" sz="3200" dirty="0" smtClean="0">
                <a:latin typeface="BRH Devanagari" pitchFamily="2" charset="0"/>
              </a:rPr>
              <a:t> </a:t>
            </a:r>
            <a:endParaRPr lang="en-US" sz="3200" dirty="0">
              <a:latin typeface="BRH Devanagari" pitchFamily="2" charset="0"/>
            </a:endParaRPr>
          </a:p>
        </p:txBody>
      </p:sp>
      <p:sp>
        <p:nvSpPr>
          <p:cNvPr id="6" name="Rectangle 5"/>
          <p:cNvSpPr/>
          <p:nvPr/>
        </p:nvSpPr>
        <p:spPr>
          <a:xfrm>
            <a:off x="0" y="4232702"/>
            <a:ext cx="9144000" cy="415498"/>
          </a:xfrm>
          <a:prstGeom prst="rect">
            <a:avLst/>
          </a:prstGeom>
        </p:spPr>
        <p:txBody>
          <a:bodyPr wrap="square">
            <a:spAutoFit/>
          </a:bodyPr>
          <a:lstStyle/>
          <a:p>
            <a:pPr algn="ctr"/>
            <a:r>
              <a:rPr lang="en-US" sz="2100" dirty="0" smtClean="0"/>
              <a:t>*6 </a:t>
            </a:r>
            <a:r>
              <a:rPr lang="en-US" sz="2100" dirty="0" err="1" smtClean="0"/>
              <a:t>Darshanas</a:t>
            </a:r>
            <a:r>
              <a:rPr lang="en-US" sz="2100" dirty="0" smtClean="0"/>
              <a:t> – </a:t>
            </a:r>
            <a:r>
              <a:rPr lang="en-US" sz="2100" dirty="0" err="1" smtClean="0"/>
              <a:t>Nyaya</a:t>
            </a:r>
            <a:r>
              <a:rPr lang="en-US" sz="2100" dirty="0" smtClean="0"/>
              <a:t>, </a:t>
            </a:r>
            <a:r>
              <a:rPr lang="en-US" sz="2100" dirty="0" err="1" smtClean="0"/>
              <a:t>Vaisheshika</a:t>
            </a:r>
            <a:r>
              <a:rPr lang="en-US" sz="2100" dirty="0" smtClean="0"/>
              <a:t>, </a:t>
            </a:r>
            <a:r>
              <a:rPr lang="en-US" sz="2100" dirty="0" err="1" smtClean="0"/>
              <a:t>Sankhya</a:t>
            </a:r>
            <a:r>
              <a:rPr lang="en-US" sz="2100" dirty="0" smtClean="0"/>
              <a:t>, </a:t>
            </a:r>
            <a:r>
              <a:rPr lang="en-US" sz="2000" b="1" dirty="0" smtClean="0"/>
              <a:t>YOGA</a:t>
            </a:r>
            <a:r>
              <a:rPr lang="en-US" sz="2100" dirty="0" smtClean="0"/>
              <a:t>, </a:t>
            </a:r>
            <a:r>
              <a:rPr lang="en-US" sz="2100" dirty="0" err="1" smtClean="0"/>
              <a:t>Purva</a:t>
            </a:r>
            <a:r>
              <a:rPr lang="en-US" sz="2100" dirty="0" smtClean="0"/>
              <a:t> and </a:t>
            </a:r>
            <a:r>
              <a:rPr lang="en-US" sz="2100" dirty="0" err="1" smtClean="0"/>
              <a:t>Uttara</a:t>
            </a:r>
            <a:r>
              <a:rPr lang="en-US" sz="2100" dirty="0" smtClean="0"/>
              <a:t> </a:t>
            </a:r>
            <a:r>
              <a:rPr lang="en-US" sz="2100" dirty="0" err="1" smtClean="0"/>
              <a:t>Meemamsa</a:t>
            </a:r>
            <a:r>
              <a:rPr lang="en-US" sz="2100" dirty="0" smtClean="0"/>
              <a:t>.</a:t>
            </a:r>
            <a:endParaRPr lang="en-US" sz="2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10000"/>
          </a:bodyPr>
          <a:lstStyle/>
          <a:p>
            <a:pPr>
              <a:buNone/>
            </a:pPr>
            <a:r>
              <a:rPr lang="en-US" dirty="0" smtClean="0"/>
              <a:t>Patanjali presented his work in the form of SUTRAs. Sutra is defined as that style which has few words, yet is free from ambiguity, full of essence, Universal in context and affirmative. Words of the sutra, put together, do never ever form a complete sentence, but offer enough for the true teacher to develop the message. The sutra links the teacher and teaching, but by itself cannot explain every point.  Its style condenses the message to a terseness that cannot be corrupted, yet it can be learned by heart so that no part is lost. In fact the first step in receiving instruction is to learn the sutras by heart, the teacher trains the aspirant to recite the sutras (remember that oral instruction prevailed at that time) only after the student is thorough with the sutras the teacher begins to expand the meaning. (196 sutras)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lstStyle/>
          <a:p>
            <a:pPr algn="ctr">
              <a:buNone/>
            </a:pPr>
            <a:r>
              <a:rPr lang="en-US" sz="4400" dirty="0" smtClean="0"/>
              <a:t>To be </a:t>
            </a:r>
            <a:r>
              <a:rPr lang="en-US" sz="4400" b="1" i="1" dirty="0" smtClean="0">
                <a:effectLst>
                  <a:outerShdw blurRad="38100" dist="38100" dir="2700000" algn="tl">
                    <a:srgbClr val="000000">
                      <a:alpha val="43137"/>
                    </a:srgbClr>
                  </a:outerShdw>
                </a:effectLst>
              </a:rPr>
              <a:t>HERE</a:t>
            </a:r>
            <a:r>
              <a:rPr lang="en-US" sz="4400" dirty="0" smtClean="0">
                <a:effectLst>
                  <a:outerShdw blurRad="38100" dist="38100" dir="2700000" algn="tl">
                    <a:srgbClr val="000000">
                      <a:alpha val="43137"/>
                    </a:srgbClr>
                  </a:outerShdw>
                </a:effectLst>
              </a:rPr>
              <a:t> </a:t>
            </a:r>
            <a:r>
              <a:rPr lang="en-US" sz="4400" dirty="0" smtClean="0"/>
              <a:t>and </a:t>
            </a:r>
            <a:r>
              <a:rPr lang="en-US" sz="4400" b="1" i="1" dirty="0" smtClean="0">
                <a:effectLst>
                  <a:outerShdw blurRad="38100" dist="38100" dir="2700000" algn="tl">
                    <a:srgbClr val="000000">
                      <a:alpha val="43137"/>
                    </a:srgbClr>
                  </a:outerShdw>
                </a:effectLst>
              </a:rPr>
              <a:t>NOW</a:t>
            </a:r>
            <a:r>
              <a:rPr lang="en-US" sz="4400" dirty="0" smtClean="0">
                <a:effectLst>
                  <a:outerShdw blurRad="38100" dist="38100" dir="2700000" algn="tl">
                    <a:srgbClr val="000000">
                      <a:alpha val="43137"/>
                    </a:srgbClr>
                  </a:outerShdw>
                </a:effectLst>
              </a:rPr>
              <a:t> </a:t>
            </a:r>
            <a:r>
              <a:rPr lang="en-US" sz="4400" dirty="0" smtClean="0"/>
              <a:t>is YOGA.</a:t>
            </a:r>
          </a:p>
          <a:p>
            <a:pPr algn="ctr">
              <a:buNone/>
            </a:pPr>
            <a:endParaRPr lang="en-US" sz="1200" dirty="0" smtClean="0"/>
          </a:p>
          <a:p>
            <a:pPr>
              <a:buNone/>
            </a:pPr>
            <a:r>
              <a:rPr lang="en-US" dirty="0" smtClean="0"/>
              <a:t>Past …………………………….. X </a:t>
            </a:r>
            <a:r>
              <a:rPr lang="en-US" dirty="0" err="1" smtClean="0"/>
              <a:t>X</a:t>
            </a:r>
            <a:r>
              <a:rPr lang="en-US" dirty="0" smtClean="0"/>
              <a:t> </a:t>
            </a:r>
            <a:r>
              <a:rPr lang="en-US" dirty="0" err="1" smtClean="0"/>
              <a:t>X</a:t>
            </a:r>
            <a:endParaRPr lang="en-US" dirty="0" smtClean="0"/>
          </a:p>
          <a:p>
            <a:pPr>
              <a:buNone/>
            </a:pPr>
            <a:endParaRPr lang="en-US" sz="900" dirty="0" smtClean="0"/>
          </a:p>
          <a:p>
            <a:pPr>
              <a:buNone/>
            </a:pPr>
            <a:r>
              <a:rPr lang="en-US" dirty="0" smtClean="0"/>
              <a:t>Present…………………….</a:t>
            </a:r>
          </a:p>
          <a:p>
            <a:pPr>
              <a:buNone/>
            </a:pPr>
            <a:endParaRPr lang="en-US" sz="900" dirty="0" smtClean="0"/>
          </a:p>
          <a:p>
            <a:pPr>
              <a:buNone/>
            </a:pPr>
            <a:r>
              <a:rPr lang="en-US" dirty="0" smtClean="0"/>
              <a:t>Future…………………………. X </a:t>
            </a:r>
            <a:r>
              <a:rPr lang="en-US" dirty="0" err="1" smtClean="0"/>
              <a:t>X</a:t>
            </a:r>
            <a:r>
              <a:rPr lang="en-US" dirty="0" smtClean="0"/>
              <a:t> </a:t>
            </a:r>
            <a:r>
              <a:rPr lang="en-US" dirty="0" err="1" smtClean="0"/>
              <a:t>X</a:t>
            </a:r>
            <a:endParaRPr lang="en-US" dirty="0"/>
          </a:p>
        </p:txBody>
      </p:sp>
      <p:cxnSp>
        <p:nvCxnSpPr>
          <p:cNvPr id="16" name="Straight Connector 15"/>
          <p:cNvCxnSpPr/>
          <p:nvPr/>
        </p:nvCxnSpPr>
        <p:spPr>
          <a:xfrm rot="16200000" flipH="1">
            <a:off x="4114800" y="3581398"/>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267200" y="3352798"/>
            <a:ext cx="4572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657600" y="3581398"/>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3810000" y="3352798"/>
            <a:ext cx="4572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572000" y="3581399"/>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4724400" y="3352799"/>
            <a:ext cx="4572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YOGA </a:t>
            </a:r>
            <a:r>
              <a:rPr lang="en-US" b="1" dirty="0" err="1" smtClean="0"/>
              <a:t>Nirukti</a:t>
            </a:r>
            <a:endParaRPr lang="en-US" b="1" dirty="0"/>
          </a:p>
        </p:txBody>
      </p:sp>
      <p:sp>
        <p:nvSpPr>
          <p:cNvPr id="3" name="Content Placeholder 2"/>
          <p:cNvSpPr>
            <a:spLocks noGrp="1"/>
          </p:cNvSpPr>
          <p:nvPr>
            <p:ph idx="1"/>
          </p:nvPr>
        </p:nvSpPr>
        <p:spPr>
          <a:xfrm>
            <a:off x="762000" y="1600200"/>
            <a:ext cx="7543800" cy="4525963"/>
          </a:xfrm>
        </p:spPr>
        <p:txBody>
          <a:bodyPr>
            <a:normAutofit/>
          </a:bodyPr>
          <a:lstStyle/>
          <a:p>
            <a:pPr>
              <a:buNone/>
            </a:pPr>
            <a:r>
              <a:rPr lang="en-US" dirty="0" smtClean="0"/>
              <a:t>The word Yoga is derived from the root word ‘YUJ’ which means UNION.</a:t>
            </a:r>
          </a:p>
          <a:p>
            <a:pPr>
              <a:buNone/>
            </a:pPr>
            <a:r>
              <a:rPr lang="en-US" dirty="0" smtClean="0"/>
              <a:t>It is an art and science of living which teaches mankind self-evaluation and gives them clues on how to lead a disease free life.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Rectangle 4"/>
          <p:cNvSpPr/>
          <p:nvPr/>
        </p:nvSpPr>
        <p:spPr>
          <a:xfrm>
            <a:off x="838200" y="4866382"/>
            <a:ext cx="7924800" cy="1077218"/>
          </a:xfrm>
          <a:prstGeom prst="rect">
            <a:avLst/>
          </a:prstGeom>
        </p:spPr>
        <p:txBody>
          <a:bodyPr wrap="square">
            <a:spAutoFit/>
          </a:bodyPr>
          <a:lstStyle/>
          <a:p>
            <a:pPr lvl="0" eaLnBrk="0" fontAlgn="base" hangingPunct="0">
              <a:spcBef>
                <a:spcPct val="0"/>
              </a:spcBef>
              <a:spcAft>
                <a:spcPct val="0"/>
              </a:spcAft>
            </a:pPr>
            <a:r>
              <a:rPr lang="en-US" sz="2800" dirty="0" err="1" smtClean="0">
                <a:latin typeface="BRH Devanagari RN" pitchFamily="2" charset="0"/>
                <a:ea typeface="Times New Roman" pitchFamily="18" charset="0"/>
                <a:cs typeface="Times New Roman" pitchFamily="18" charset="0"/>
              </a:rPr>
              <a:t>mÉëirÉWÇû</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mÉëirÉuÉã¤ÉåiÉ</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lÉUÈ</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cÉËUiÉqÉÉiqÉlÉÈ</a:t>
            </a:r>
            <a:r>
              <a:rPr lang="en-US" sz="2800" dirty="0" smtClean="0">
                <a:latin typeface="BRH Devanagari RN" pitchFamily="2" charset="0"/>
                <a:ea typeface="Times New Roman" pitchFamily="18" charset="0"/>
                <a:cs typeface="Times New Roman" pitchFamily="18" charset="0"/>
              </a:rPr>
              <a:t> </a:t>
            </a:r>
            <a:r>
              <a:rPr lang="en-US" sz="2800" dirty="0" smtClean="0"/>
              <a:t>I</a:t>
            </a:r>
            <a:r>
              <a:rPr lang="en-US" sz="2800" dirty="0" smtClean="0">
                <a:latin typeface="BRH Devanagari RN" pitchFamily="2" charset="0"/>
                <a:ea typeface="Times New Roman" pitchFamily="18" charset="0"/>
                <a:cs typeface="Times New Roman" pitchFamily="18" charset="0"/>
              </a:rPr>
              <a:t/>
            </a:r>
            <a:br>
              <a:rPr lang="en-US" sz="2800" dirty="0" smtClean="0">
                <a:latin typeface="BRH Devanagari RN" pitchFamily="2" charset="0"/>
                <a:ea typeface="Times New Roman" pitchFamily="18" charset="0"/>
                <a:cs typeface="Times New Roman" pitchFamily="18" charset="0"/>
              </a:rPr>
            </a:b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ÌMülÉç</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WûqÉå</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mÉzÉÑÍpÉxiÉÑsrÉÇ</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ÌMülÉç</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WÒû</a:t>
            </a:r>
            <a:r>
              <a:rPr lang="en-US" sz="2800" dirty="0" smtClean="0">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xÉimÉÑÂzÉæËUÌiÉ</a:t>
            </a:r>
            <a:r>
              <a:rPr lang="en-US" sz="2800" dirty="0" smtClean="0">
                <a:latin typeface="BRH Devanagari RN" pitchFamily="2" charset="0"/>
                <a:ea typeface="Times New Roman" pitchFamily="18" charset="0"/>
                <a:cs typeface="Times New Roman" pitchFamily="18" charset="0"/>
              </a:rPr>
              <a:t> </a:t>
            </a:r>
            <a:r>
              <a:rPr lang="en-US" sz="3600" dirty="0" smtClean="0"/>
              <a:t>II</a:t>
            </a:r>
            <a:endParaRPr lang="en-US" sz="3600" dirty="0" smtClean="0">
              <a:latin typeface="BRH Devanagari RN"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2"/>
          <p:cNvSpPr>
            <a:spLocks noGrp="1"/>
          </p:cNvSpPr>
          <p:nvPr>
            <p:ph idx="1"/>
          </p:nvPr>
        </p:nvSpPr>
        <p:spPr>
          <a:xfrm>
            <a:off x="304800" y="1295400"/>
            <a:ext cx="8610600" cy="4648200"/>
          </a:xfrm>
        </p:spPr>
        <p:txBody>
          <a:bodyPr>
            <a:normAutofit/>
          </a:bodyPr>
          <a:lstStyle/>
          <a:p>
            <a:pPr>
              <a:buNone/>
            </a:pPr>
            <a:r>
              <a:rPr lang="en-US" dirty="0" smtClean="0"/>
              <a:t>Patanjali defines Yoga: “Yoga is the ability to direct the mind exclusively towards an object and sustain that direction without any distraction”.</a:t>
            </a:r>
          </a:p>
          <a:p>
            <a:pPr>
              <a:buNone/>
            </a:pPr>
            <a:r>
              <a:rPr lang="en-US" dirty="0" smtClean="0"/>
              <a:t>Attainment of a stable mind in a healthy body is the goal in </a:t>
            </a:r>
            <a:r>
              <a:rPr lang="en-US" dirty="0" err="1" smtClean="0"/>
              <a:t>Patanjali’s</a:t>
            </a:r>
            <a:r>
              <a:rPr lang="en-US" dirty="0" smtClean="0"/>
              <a:t> Yoga. </a:t>
            </a:r>
          </a:p>
          <a:p>
            <a:pPr>
              <a:buNone/>
            </a:pPr>
            <a:r>
              <a:rPr lang="en-US" dirty="0" smtClean="0"/>
              <a:t>Yoga is the union of ATMA with the PARAMATMA.</a:t>
            </a:r>
          </a:p>
          <a:p>
            <a:pPr>
              <a:buNone/>
            </a:pPr>
            <a:r>
              <a:rPr lang="en-US" dirty="0" smtClean="0"/>
              <a:t>Yoga is the union of consciousness with the   supra-consciousness.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715000"/>
          </a:xfrm>
        </p:spPr>
        <p:txBody>
          <a:bodyPr>
            <a:normAutofit/>
          </a:bodyPr>
          <a:lstStyle/>
          <a:p>
            <a:r>
              <a:rPr lang="en-US" dirty="0" err="1" smtClean="0">
                <a:latin typeface="BRH Devanagari RN" pitchFamily="2" charset="0"/>
              </a:rPr>
              <a:t>xÉqÉiuÉÇ</a:t>
            </a:r>
            <a:r>
              <a:rPr lang="en-US" dirty="0" smtClean="0">
                <a:latin typeface="BRH Devanagari RN" pitchFamily="2" charset="0"/>
              </a:rPr>
              <a:t> </a:t>
            </a:r>
            <a:r>
              <a:rPr lang="en-US" dirty="0" err="1" smtClean="0">
                <a:latin typeface="BRH Devanagari RN" pitchFamily="2" charset="0"/>
              </a:rPr>
              <a:t>rÉÉåaÉqÉÑcrÉiÉå</a:t>
            </a:r>
            <a:r>
              <a:rPr lang="en-US" dirty="0" smtClean="0">
                <a:latin typeface="BRH Devanagari RN" pitchFamily="2" charset="0"/>
              </a:rPr>
              <a:t> – </a:t>
            </a:r>
            <a:r>
              <a:rPr lang="en-US" dirty="0" err="1" smtClean="0">
                <a:latin typeface="BRH Devanagari RN" pitchFamily="2" charset="0"/>
              </a:rPr>
              <a:t>aÉÏiÉÉ</a:t>
            </a:r>
            <a:r>
              <a:rPr lang="en-US" dirty="0" smtClean="0">
                <a:latin typeface="BRH Devanagari RN" pitchFamily="2" charset="0"/>
              </a:rPr>
              <a:t> </a:t>
            </a:r>
            <a:r>
              <a:rPr lang="en-US" dirty="0" smtClean="0"/>
              <a:t>2/48</a:t>
            </a:r>
            <a:br>
              <a:rPr lang="en-US" dirty="0" smtClean="0"/>
            </a:br>
            <a:r>
              <a:rPr lang="en-US" dirty="0" smtClean="0"/>
              <a:t>Yoga is equanimity in success and failure.</a:t>
            </a:r>
          </a:p>
          <a:p>
            <a:r>
              <a:rPr lang="en-US" dirty="0" err="1" smtClean="0">
                <a:latin typeface="BRH Devanagari RN" pitchFamily="2" charset="0"/>
              </a:rPr>
              <a:t>rÉÉåaÉÈ</a:t>
            </a:r>
            <a:r>
              <a:rPr lang="en-US" dirty="0" smtClean="0">
                <a:latin typeface="BRH Devanagari RN" pitchFamily="2" charset="0"/>
              </a:rPr>
              <a:t> </a:t>
            </a:r>
            <a:r>
              <a:rPr lang="en-US" dirty="0" err="1" smtClean="0">
                <a:latin typeface="BRH Devanagari RN" pitchFamily="2" charset="0"/>
              </a:rPr>
              <a:t>MüqÉïxÉÑ</a:t>
            </a:r>
            <a:r>
              <a:rPr lang="en-US" dirty="0" smtClean="0">
                <a:latin typeface="BRH Devanagari RN" pitchFamily="2" charset="0"/>
              </a:rPr>
              <a:t> </a:t>
            </a:r>
            <a:r>
              <a:rPr lang="en-US" dirty="0" err="1" smtClean="0">
                <a:latin typeface="BRH Devanagari RN" pitchFamily="2" charset="0"/>
              </a:rPr>
              <a:t>MüÉæzÉsÉqÉç</a:t>
            </a:r>
            <a:r>
              <a:rPr lang="en-US" dirty="0" smtClean="0">
                <a:latin typeface="BRH Devanagari RN" pitchFamily="2" charset="0"/>
              </a:rPr>
              <a:t> - </a:t>
            </a:r>
            <a:r>
              <a:rPr lang="en-US" dirty="0" err="1" smtClean="0">
                <a:latin typeface="BRH Devanagari RN" pitchFamily="2" charset="0"/>
              </a:rPr>
              <a:t>aÉÏiÉÉ</a:t>
            </a:r>
            <a:r>
              <a:rPr lang="en-US" dirty="0" smtClean="0">
                <a:latin typeface="BRH Devanagari RN" pitchFamily="2" charset="0"/>
              </a:rPr>
              <a:t> </a:t>
            </a:r>
            <a:r>
              <a:rPr lang="en-US" dirty="0" smtClean="0"/>
              <a:t>2/50</a:t>
            </a:r>
            <a:br>
              <a:rPr lang="en-US" dirty="0" smtClean="0"/>
            </a:br>
            <a:r>
              <a:rPr lang="en-US" dirty="0" smtClean="0"/>
              <a:t>Yoga is skill and efficiency in action.</a:t>
            </a:r>
          </a:p>
          <a:p>
            <a:r>
              <a:rPr lang="en-US" dirty="0" err="1" smtClean="0">
                <a:latin typeface="BRH Devanagari RN" pitchFamily="2" charset="0"/>
              </a:rPr>
              <a:t>rÉÉåaÉÈ</a:t>
            </a:r>
            <a:r>
              <a:rPr lang="en-US" dirty="0" smtClean="0">
                <a:latin typeface="BRH Devanagari RN" pitchFamily="2" charset="0"/>
              </a:rPr>
              <a:t> </a:t>
            </a:r>
            <a:r>
              <a:rPr lang="en-US" dirty="0" err="1" smtClean="0">
                <a:latin typeface="BRH Devanagari RN" pitchFamily="2" charset="0"/>
              </a:rPr>
              <a:t>xÉqÉÉÍkÉÈ</a:t>
            </a:r>
            <a:r>
              <a:rPr lang="en-US" dirty="0" smtClean="0">
                <a:latin typeface="BRH Devanagari RN" pitchFamily="2" charset="0"/>
              </a:rPr>
              <a:t> - </a:t>
            </a:r>
            <a:r>
              <a:rPr lang="en-US" dirty="0" err="1" smtClean="0">
                <a:latin typeface="BRH Devanagari RN" pitchFamily="2" charset="0"/>
              </a:rPr>
              <a:t>aÉÏiÉÉ</a:t>
            </a:r>
            <a:r>
              <a:rPr lang="en-US" dirty="0" smtClean="0">
                <a:latin typeface="BRH Devanagari RN" pitchFamily="2" charset="0"/>
              </a:rPr>
              <a:t> </a:t>
            </a:r>
            <a:r>
              <a:rPr lang="en-US" dirty="0" smtClean="0"/>
              <a:t>6/3</a:t>
            </a:r>
            <a:br>
              <a:rPr lang="en-US" dirty="0" smtClean="0"/>
            </a:br>
            <a:r>
              <a:rPr lang="en-US" dirty="0" smtClean="0"/>
              <a:t>Yoga is serenity.</a:t>
            </a:r>
          </a:p>
          <a:p>
            <a:r>
              <a:rPr lang="en-US" dirty="0" err="1" smtClean="0">
                <a:latin typeface="BRH Devanagari RN" pitchFamily="2" charset="0"/>
              </a:rPr>
              <a:t>rÉÉåaÉÉå</a:t>
            </a:r>
            <a:r>
              <a:rPr lang="en-US" dirty="0" smtClean="0">
                <a:latin typeface="BRH Devanagari RN" pitchFamily="2" charset="0"/>
              </a:rPr>
              <a:t> </a:t>
            </a:r>
            <a:r>
              <a:rPr lang="en-US" dirty="0" err="1" smtClean="0">
                <a:latin typeface="BRH Devanagari RN" pitchFamily="2" charset="0"/>
              </a:rPr>
              <a:t>pÉuÉÌiÉ</a:t>
            </a:r>
            <a:r>
              <a:rPr lang="en-US" dirty="0" smtClean="0">
                <a:latin typeface="BRH Devanagari RN" pitchFamily="2" charset="0"/>
              </a:rPr>
              <a:t> SÒÈZÉ </a:t>
            </a:r>
            <a:r>
              <a:rPr lang="en-US" dirty="0" err="1" smtClean="0">
                <a:latin typeface="BRH Devanagari RN" pitchFamily="2" charset="0"/>
              </a:rPr>
              <a:t>WûÉ</a:t>
            </a:r>
            <a:r>
              <a:rPr lang="en-US" dirty="0" smtClean="0">
                <a:latin typeface="BRH Devanagari RN" pitchFamily="2" charset="0"/>
              </a:rPr>
              <a:t> - </a:t>
            </a:r>
            <a:r>
              <a:rPr lang="en-US" dirty="0" err="1" smtClean="0">
                <a:latin typeface="BRH Devanagari RN" pitchFamily="2" charset="0"/>
              </a:rPr>
              <a:t>aÉÏiÉÉ</a:t>
            </a:r>
            <a:r>
              <a:rPr lang="en-US" dirty="0" smtClean="0">
                <a:latin typeface="BRH Devanagari RN" pitchFamily="2" charset="0"/>
              </a:rPr>
              <a:t> </a:t>
            </a:r>
            <a:r>
              <a:rPr lang="en-US" dirty="0" smtClean="0"/>
              <a:t>6/17</a:t>
            </a:r>
            <a:br>
              <a:rPr lang="en-US" dirty="0" smtClean="0"/>
            </a:br>
            <a:r>
              <a:rPr lang="en-US" dirty="0" smtClean="0"/>
              <a:t>Yoga is the destroyer of pain.</a:t>
            </a:r>
          </a:p>
          <a:p>
            <a:r>
              <a:rPr lang="en-US" dirty="0" err="1" smtClean="0">
                <a:latin typeface="BRH Devanagari RN" pitchFamily="2" charset="0"/>
              </a:rPr>
              <a:t>rÉÉåaÉÈ</a:t>
            </a:r>
            <a:r>
              <a:rPr lang="en-US" dirty="0" smtClean="0">
                <a:latin typeface="BRH Devanagari RN" pitchFamily="2" charset="0"/>
              </a:rPr>
              <a:t> </a:t>
            </a:r>
            <a:r>
              <a:rPr lang="en-US" dirty="0" err="1" smtClean="0">
                <a:latin typeface="BRH Devanagari RN" pitchFamily="2" charset="0"/>
              </a:rPr>
              <a:t>ÍcÉ¨ÉuÉ×Ì¨É</a:t>
            </a:r>
            <a:r>
              <a:rPr lang="en-US" dirty="0" smtClean="0">
                <a:latin typeface="BRH Devanagari RN" pitchFamily="2" charset="0"/>
              </a:rPr>
              <a:t> </a:t>
            </a:r>
            <a:r>
              <a:rPr lang="en-US" dirty="0" err="1" smtClean="0">
                <a:latin typeface="BRH Devanagari RN" pitchFamily="2" charset="0"/>
              </a:rPr>
              <a:t>ÌlÉUÉåkÉÈ</a:t>
            </a:r>
            <a:r>
              <a:rPr lang="en-US" dirty="0" smtClean="0">
                <a:latin typeface="BRH Devanagari RN" pitchFamily="2" charset="0"/>
              </a:rPr>
              <a:t> - </a:t>
            </a:r>
            <a:r>
              <a:rPr lang="en-US" dirty="0" err="1" smtClean="0">
                <a:latin typeface="BRH Devanagari RN" pitchFamily="2" charset="0"/>
              </a:rPr>
              <a:t>mÉiÉÇeÉsÉÏ</a:t>
            </a:r>
            <a:r>
              <a:rPr lang="en-US" dirty="0" smtClean="0">
                <a:latin typeface="BRH Devanagari RN" pitchFamily="2" charset="0"/>
              </a:rPr>
              <a:t> </a:t>
            </a:r>
            <a:r>
              <a:rPr lang="en-US" dirty="0" err="1" smtClean="0">
                <a:latin typeface="BRH Devanagari RN" pitchFamily="2" charset="0"/>
              </a:rPr>
              <a:t>rÉÉåaÉxÉÔ§É</a:t>
            </a:r>
            <a:r>
              <a:rPr lang="en-US" dirty="0" smtClean="0">
                <a:latin typeface="BRH Devanagari RN" pitchFamily="2" charset="0"/>
              </a:rPr>
              <a:t> </a:t>
            </a:r>
            <a:r>
              <a:rPr lang="en-US" dirty="0" smtClean="0"/>
              <a:t>½</a:t>
            </a:r>
            <a:br>
              <a:rPr lang="en-US" dirty="0" smtClean="0"/>
            </a:br>
            <a:r>
              <a:rPr lang="en-US" dirty="0" smtClean="0"/>
              <a:t>Suspension of all modifications of mind is Yoga.</a:t>
            </a:r>
          </a:p>
          <a:p>
            <a:endParaRPr lang="en-US" dirty="0" smtClean="0"/>
          </a:p>
          <a:p>
            <a:endParaRPr lang="en-US" dirty="0">
              <a:latin typeface="BRH Devanagari RN"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Picture1"/>
          <p:cNvPicPr>
            <a:picLocks noChangeAspect="1" noChangeArrowheads="1"/>
          </p:cNvPicPr>
          <p:nvPr/>
        </p:nvPicPr>
        <p:blipFill>
          <a:blip r:embed="rId2">
            <a:clrChange>
              <a:clrFrom>
                <a:srgbClr val="010101"/>
              </a:clrFrom>
              <a:clrTo>
                <a:srgbClr val="010101">
                  <a:alpha val="0"/>
                </a:srgbClr>
              </a:clrTo>
            </a:clrChange>
          </a:blip>
          <a:srcRect/>
          <a:stretch>
            <a:fillRect/>
          </a:stretch>
        </p:blipFill>
        <p:spPr bwMode="auto">
          <a:xfrm>
            <a:off x="1600200" y="0"/>
            <a:ext cx="6248400" cy="6858000"/>
          </a:xfrm>
          <a:prstGeom prst="rect">
            <a:avLst/>
          </a:prstGeom>
          <a:noFill/>
          <a:ln w="9525">
            <a:noFill/>
            <a:miter lim="800000"/>
            <a:headEnd/>
            <a:tailEnd/>
          </a:ln>
        </p:spPr>
      </p:pic>
      <p:pic>
        <p:nvPicPr>
          <p:cNvPr id="4099" name="Picture 10" descr="blom332"/>
          <p:cNvPicPr>
            <a:picLocks noChangeAspect="1" noChangeArrowheads="1" noCrop="1"/>
          </p:cNvPicPr>
          <p:nvPr/>
        </p:nvPicPr>
        <p:blipFill>
          <a:blip r:embed="rId3"/>
          <a:srcRect/>
          <a:stretch>
            <a:fillRect/>
          </a:stretch>
        </p:blipFill>
        <p:spPr bwMode="auto">
          <a:xfrm>
            <a:off x="3962400" y="4191000"/>
            <a:ext cx="823913" cy="858838"/>
          </a:xfrm>
          <a:prstGeom prst="rect">
            <a:avLst/>
          </a:prstGeom>
          <a:noFill/>
          <a:ln w="9525">
            <a:noFill/>
            <a:miter lim="800000"/>
            <a:headEnd/>
            <a:tailEnd/>
          </a:ln>
        </p:spPr>
      </p:pic>
      <p:pic>
        <p:nvPicPr>
          <p:cNvPr id="4100" name="Picture 11" descr="blom332"/>
          <p:cNvPicPr>
            <a:picLocks noChangeAspect="1" noChangeArrowheads="1" noCrop="1"/>
          </p:cNvPicPr>
          <p:nvPr/>
        </p:nvPicPr>
        <p:blipFill>
          <a:blip r:embed="rId3"/>
          <a:srcRect/>
          <a:stretch>
            <a:fillRect/>
          </a:stretch>
        </p:blipFill>
        <p:spPr bwMode="auto">
          <a:xfrm>
            <a:off x="4343400" y="4191000"/>
            <a:ext cx="823913" cy="858838"/>
          </a:xfrm>
          <a:prstGeom prst="rect">
            <a:avLst/>
          </a:prstGeom>
          <a:noFill/>
          <a:ln w="9525">
            <a:noFill/>
            <a:miter lim="800000"/>
            <a:headEnd/>
            <a:tailEnd/>
          </a:ln>
        </p:spPr>
      </p:pic>
      <p:pic>
        <p:nvPicPr>
          <p:cNvPr id="4101" name="Picture 12" descr="blom332"/>
          <p:cNvPicPr>
            <a:picLocks noChangeAspect="1" noChangeArrowheads="1" noCrop="1"/>
          </p:cNvPicPr>
          <p:nvPr/>
        </p:nvPicPr>
        <p:blipFill>
          <a:blip r:embed="rId3"/>
          <a:srcRect/>
          <a:stretch>
            <a:fillRect/>
          </a:stretch>
        </p:blipFill>
        <p:spPr bwMode="auto">
          <a:xfrm>
            <a:off x="4724400" y="4114800"/>
            <a:ext cx="823913" cy="858838"/>
          </a:xfrm>
          <a:prstGeom prst="rect">
            <a:avLst/>
          </a:prstGeom>
          <a:noFill/>
          <a:ln w="9525">
            <a:noFill/>
            <a:miter lim="800000"/>
            <a:headEnd/>
            <a:tailEnd/>
          </a:ln>
        </p:spPr>
      </p:pic>
      <p:pic>
        <p:nvPicPr>
          <p:cNvPr id="4102" name="Picture 13" descr="blom332">
            <a:hlinkClick r:id="" action="ppaction://noaction">
              <a:snd r:embed="rId4" name="drumroll.wav" builtIn="1"/>
            </a:hlinkClick>
          </p:cNvPr>
          <p:cNvPicPr>
            <a:picLocks noChangeAspect="1" noChangeArrowheads="1" noCrop="1"/>
          </p:cNvPicPr>
          <p:nvPr/>
        </p:nvPicPr>
        <p:blipFill>
          <a:blip r:embed="rId3"/>
          <a:srcRect/>
          <a:stretch>
            <a:fillRect/>
          </a:stretch>
        </p:blipFill>
        <p:spPr bwMode="auto">
          <a:xfrm>
            <a:off x="3657600" y="4114800"/>
            <a:ext cx="823913" cy="85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Vyasa</a:t>
            </a:r>
            <a:r>
              <a:rPr lang="en-US" dirty="0" smtClean="0"/>
              <a:t> </a:t>
            </a:r>
            <a:r>
              <a:rPr lang="en-US" dirty="0" err="1" smtClean="0"/>
              <a:t>Bhashya</a:t>
            </a:r>
            <a:endParaRPr lang="en-US" dirty="0"/>
          </a:p>
        </p:txBody>
      </p:sp>
      <p:sp>
        <p:nvSpPr>
          <p:cNvPr id="3" name="Content Placeholder 2"/>
          <p:cNvSpPr>
            <a:spLocks noGrp="1"/>
          </p:cNvSpPr>
          <p:nvPr>
            <p:ph idx="1"/>
          </p:nvPr>
        </p:nvSpPr>
        <p:spPr>
          <a:xfrm>
            <a:off x="457200" y="1600200"/>
            <a:ext cx="8458200" cy="4953000"/>
          </a:xfrm>
        </p:spPr>
        <p:txBody>
          <a:bodyPr>
            <a:normAutofit lnSpcReduction="10000"/>
          </a:bodyPr>
          <a:lstStyle/>
          <a:p>
            <a:pPr>
              <a:buNone/>
            </a:pPr>
            <a:r>
              <a:rPr lang="en-US" dirty="0" smtClean="0"/>
              <a:t>For there to be an aim of Union there must be a state of separation first, and in fact such a separation does not exist, even at this very moment you are united with the cosmic consciousness.  In fact you are the actual cosmic consciousness, so the aim of yoga is not really to unite you with anything, for you are already united.  </a:t>
            </a:r>
            <a:r>
              <a:rPr lang="en-US" b="1" i="1" dirty="0" smtClean="0"/>
              <a:t>It is to make you realize your identity with the greater self</a:t>
            </a:r>
            <a:r>
              <a:rPr lang="en-US" dirty="0" smtClean="0"/>
              <a:t>.  So to make you know and tune in with your existing self.</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activities which disturb the mind</a:t>
            </a:r>
            <a:br>
              <a:rPr lang="en-US" dirty="0" smtClean="0"/>
            </a:br>
            <a:r>
              <a:rPr lang="en-US" dirty="0" smtClean="0"/>
              <a:t>PANCHA VRITTI</a:t>
            </a:r>
            <a:endParaRPr lang="en-US" dirty="0"/>
          </a:p>
        </p:txBody>
      </p:sp>
      <p:sp>
        <p:nvSpPr>
          <p:cNvPr id="3" name="Content Placeholder 2"/>
          <p:cNvSpPr>
            <a:spLocks noGrp="1"/>
          </p:cNvSpPr>
          <p:nvPr>
            <p:ph idx="1"/>
          </p:nvPr>
        </p:nvSpPr>
        <p:spPr>
          <a:xfrm>
            <a:off x="685800" y="1798637"/>
            <a:ext cx="8229600" cy="4525963"/>
          </a:xfrm>
        </p:spPr>
        <p:txBody>
          <a:bodyPr/>
          <a:lstStyle/>
          <a:p>
            <a:r>
              <a:rPr lang="en-US" b="1" dirty="0" err="1" smtClean="0"/>
              <a:t>Pramana</a:t>
            </a:r>
            <a:r>
              <a:rPr lang="en-US" dirty="0" smtClean="0"/>
              <a:t> – Right knowledge</a:t>
            </a:r>
          </a:p>
          <a:p>
            <a:r>
              <a:rPr lang="en-US" b="1" dirty="0" err="1" smtClean="0"/>
              <a:t>Viparyaya</a:t>
            </a:r>
            <a:r>
              <a:rPr lang="en-US" dirty="0" smtClean="0"/>
              <a:t> – Wrong knowledge</a:t>
            </a:r>
          </a:p>
          <a:p>
            <a:r>
              <a:rPr lang="en-US" b="1" dirty="0" err="1" smtClean="0"/>
              <a:t>Vikalpa</a:t>
            </a:r>
            <a:r>
              <a:rPr lang="en-US" dirty="0" smtClean="0"/>
              <a:t> – Imagination –Delusion</a:t>
            </a:r>
          </a:p>
          <a:p>
            <a:r>
              <a:rPr lang="en-US" b="1" dirty="0" err="1" smtClean="0"/>
              <a:t>Nidra</a:t>
            </a:r>
            <a:r>
              <a:rPr lang="en-US" dirty="0" smtClean="0"/>
              <a:t> – Sleep</a:t>
            </a:r>
          </a:p>
          <a:p>
            <a:r>
              <a:rPr lang="en-US" b="1" dirty="0" err="1" smtClean="0"/>
              <a:t>Smruti</a:t>
            </a:r>
            <a:r>
              <a:rPr lang="en-US" dirty="0" smtClean="0"/>
              <a:t> – Memory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9 CHITTA VIKSHEPAs</a:t>
            </a:r>
            <a:br>
              <a:rPr lang="en-US" dirty="0" smtClean="0"/>
            </a:br>
            <a:r>
              <a:rPr lang="en-US" sz="3300" dirty="0" smtClean="0"/>
              <a:t>distractions or interruptions or obstacles to knowledge</a:t>
            </a:r>
            <a:endParaRPr lang="en-US" sz="3300" dirty="0"/>
          </a:p>
        </p:txBody>
      </p:sp>
      <p:sp>
        <p:nvSpPr>
          <p:cNvPr id="3" name="Content Placeholder 2"/>
          <p:cNvSpPr>
            <a:spLocks noGrp="1"/>
          </p:cNvSpPr>
          <p:nvPr>
            <p:ph idx="1"/>
          </p:nvPr>
        </p:nvSpPr>
        <p:spPr>
          <a:xfrm>
            <a:off x="228600" y="1143000"/>
            <a:ext cx="8610600" cy="5486400"/>
          </a:xfrm>
        </p:spPr>
        <p:txBody>
          <a:bodyPr>
            <a:normAutofit fontScale="85000" lnSpcReduction="20000"/>
          </a:bodyPr>
          <a:lstStyle/>
          <a:p>
            <a:pPr>
              <a:buNone/>
            </a:pPr>
            <a:r>
              <a:rPr lang="en-US" dirty="0" smtClean="0"/>
              <a:t>	</a:t>
            </a:r>
            <a:r>
              <a:rPr lang="en-US" b="1" dirty="0" err="1" smtClean="0"/>
              <a:t>Vyadhi</a:t>
            </a:r>
            <a:r>
              <a:rPr lang="en-US" dirty="0" smtClean="0"/>
              <a:t> – Illness</a:t>
            </a:r>
            <a:br>
              <a:rPr lang="en-US" dirty="0" smtClean="0"/>
            </a:br>
            <a:r>
              <a:rPr lang="en-US" b="1" dirty="0" err="1" smtClean="0"/>
              <a:t>Styana</a:t>
            </a:r>
            <a:r>
              <a:rPr lang="en-US" dirty="0" smtClean="0"/>
              <a:t>  - dullness or languor</a:t>
            </a:r>
          </a:p>
          <a:p>
            <a:pPr>
              <a:buNone/>
            </a:pPr>
            <a:r>
              <a:rPr lang="en-US" b="1" dirty="0" smtClean="0"/>
              <a:t>	</a:t>
            </a:r>
            <a:r>
              <a:rPr lang="en-US" b="1" dirty="0" err="1" smtClean="0"/>
              <a:t>Samshaya</a:t>
            </a:r>
            <a:r>
              <a:rPr lang="en-US" dirty="0" smtClean="0"/>
              <a:t> – Doubt</a:t>
            </a:r>
            <a:br>
              <a:rPr lang="en-US" dirty="0" smtClean="0"/>
            </a:br>
            <a:r>
              <a:rPr lang="en-US" b="1" dirty="0" err="1" smtClean="0"/>
              <a:t>Pramada</a:t>
            </a:r>
            <a:r>
              <a:rPr lang="en-US" dirty="0" smtClean="0"/>
              <a:t> – Carelessness</a:t>
            </a:r>
            <a:br>
              <a:rPr lang="en-US" dirty="0" smtClean="0"/>
            </a:br>
            <a:r>
              <a:rPr lang="en-US" b="1" dirty="0" err="1" smtClean="0"/>
              <a:t>Aalasya</a:t>
            </a:r>
            <a:r>
              <a:rPr lang="en-US" dirty="0" smtClean="0"/>
              <a:t> – Lack of foresight – laziness</a:t>
            </a:r>
            <a:br>
              <a:rPr lang="en-US" dirty="0" smtClean="0"/>
            </a:br>
            <a:r>
              <a:rPr lang="en-US" b="1" dirty="0" err="1" smtClean="0"/>
              <a:t>Avirati</a:t>
            </a:r>
            <a:r>
              <a:rPr lang="en-US" dirty="0" smtClean="0"/>
              <a:t> – Fatigue – Over Indulgence</a:t>
            </a:r>
            <a:br>
              <a:rPr lang="en-US" dirty="0" smtClean="0"/>
            </a:br>
            <a:r>
              <a:rPr lang="en-US" b="1" dirty="0" err="1" smtClean="0"/>
              <a:t>Bhranthi</a:t>
            </a:r>
            <a:r>
              <a:rPr lang="en-US" dirty="0" smtClean="0"/>
              <a:t> </a:t>
            </a:r>
            <a:r>
              <a:rPr lang="en-US" b="1" dirty="0" smtClean="0"/>
              <a:t>Darshana</a:t>
            </a:r>
            <a:r>
              <a:rPr lang="en-US" dirty="0" smtClean="0"/>
              <a:t> – Delusions</a:t>
            </a:r>
            <a:br>
              <a:rPr lang="en-US" dirty="0" smtClean="0"/>
            </a:br>
            <a:r>
              <a:rPr lang="en-US" b="1" dirty="0" err="1" smtClean="0"/>
              <a:t>Alabdhabhumikatwa</a:t>
            </a:r>
            <a:r>
              <a:rPr lang="en-US" dirty="0" smtClean="0"/>
              <a:t> – Lack of perseverance</a:t>
            </a:r>
            <a:br>
              <a:rPr lang="en-US" dirty="0" smtClean="0"/>
            </a:br>
            <a:r>
              <a:rPr lang="en-US" b="1" dirty="0" err="1" smtClean="0"/>
              <a:t>Anavastitatwa</a:t>
            </a:r>
            <a:r>
              <a:rPr lang="en-US" dirty="0" smtClean="0"/>
              <a:t> – Unsteadiness, instability of mind.</a:t>
            </a:r>
          </a:p>
          <a:p>
            <a:pPr>
              <a:buNone/>
            </a:pPr>
            <a:r>
              <a:rPr lang="en-US" dirty="0" smtClean="0"/>
              <a:t>These interruptions produce one or more of the following symptoms</a:t>
            </a:r>
            <a:br>
              <a:rPr lang="en-US" dirty="0" smtClean="0"/>
            </a:br>
            <a:r>
              <a:rPr lang="en-US" dirty="0" smtClean="0"/>
              <a:t>	  </a:t>
            </a:r>
            <a:r>
              <a:rPr lang="en-US" b="1" dirty="0" err="1" smtClean="0"/>
              <a:t>Dukha</a:t>
            </a:r>
            <a:r>
              <a:rPr lang="en-US" dirty="0" smtClean="0"/>
              <a:t>-mental discomfort(grief), </a:t>
            </a:r>
            <a:r>
              <a:rPr lang="en-US" b="1" dirty="0" err="1" smtClean="0"/>
              <a:t>Dourmanasya</a:t>
            </a:r>
            <a:r>
              <a:rPr lang="en-US" dirty="0" smtClean="0"/>
              <a:t>-negative thinking, </a:t>
            </a:r>
            <a:r>
              <a:rPr lang="en-US" b="1" dirty="0" err="1" smtClean="0"/>
              <a:t>Angamejayatwa</a:t>
            </a:r>
            <a:r>
              <a:rPr lang="en-US" dirty="0" smtClean="0"/>
              <a:t>-inability to be at ease in difficult body postures, </a:t>
            </a:r>
            <a:r>
              <a:rPr lang="en-US" b="1" dirty="0" err="1" smtClean="0"/>
              <a:t>shwasa</a:t>
            </a:r>
            <a:r>
              <a:rPr lang="en-US" b="1" dirty="0" smtClean="0"/>
              <a:t> </a:t>
            </a:r>
            <a:r>
              <a:rPr lang="en-US" b="1" dirty="0" err="1" smtClean="0"/>
              <a:t>prashwasa</a:t>
            </a:r>
            <a:r>
              <a:rPr lang="en-US" b="1" dirty="0" smtClean="0"/>
              <a:t> </a:t>
            </a:r>
            <a:r>
              <a:rPr lang="en-US" b="1" dirty="0" err="1" smtClean="0"/>
              <a:t>vikshepa</a:t>
            </a:r>
            <a:r>
              <a:rPr lang="en-US" dirty="0" smtClean="0"/>
              <a:t>-irregular breathing or difficulty in controlling one’s breath.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PANCHA KLESHA</a:t>
            </a:r>
            <a:endParaRPr lang="en-US" dirty="0"/>
          </a:p>
        </p:txBody>
      </p:sp>
      <p:sp>
        <p:nvSpPr>
          <p:cNvPr id="3" name="Content Placeholder 2"/>
          <p:cNvSpPr>
            <a:spLocks noGrp="1"/>
          </p:cNvSpPr>
          <p:nvPr>
            <p:ph idx="1"/>
          </p:nvPr>
        </p:nvSpPr>
        <p:spPr/>
        <p:txBody>
          <a:bodyPr/>
          <a:lstStyle/>
          <a:p>
            <a:pPr>
              <a:buNone/>
            </a:pPr>
            <a:r>
              <a:rPr lang="en-US" dirty="0" smtClean="0"/>
              <a:t>Due to these obstacles or interruptions, the </a:t>
            </a:r>
            <a:r>
              <a:rPr lang="en-US" dirty="0" err="1" smtClean="0"/>
              <a:t>sadhaka</a:t>
            </a:r>
            <a:r>
              <a:rPr lang="en-US" dirty="0" smtClean="0"/>
              <a:t> suffers from 5 </a:t>
            </a:r>
            <a:r>
              <a:rPr lang="en-US" dirty="0" err="1" smtClean="0"/>
              <a:t>Kleshas</a:t>
            </a:r>
            <a:r>
              <a:rPr lang="en-US" dirty="0" smtClean="0"/>
              <a:t> - </a:t>
            </a:r>
            <a:br>
              <a:rPr lang="en-US" dirty="0" smtClean="0"/>
            </a:br>
            <a:r>
              <a:rPr lang="en-US" dirty="0" smtClean="0"/>
              <a:t>	</a:t>
            </a:r>
            <a:r>
              <a:rPr lang="en-US" b="1" dirty="0" err="1" smtClean="0"/>
              <a:t>Avidya</a:t>
            </a:r>
            <a:r>
              <a:rPr lang="en-US" dirty="0" smtClean="0"/>
              <a:t> – Ignorance</a:t>
            </a:r>
            <a:br>
              <a:rPr lang="en-US" dirty="0" smtClean="0"/>
            </a:br>
            <a:r>
              <a:rPr lang="en-US" dirty="0" smtClean="0"/>
              <a:t>	</a:t>
            </a:r>
            <a:r>
              <a:rPr lang="en-US" b="1" dirty="0" err="1" smtClean="0"/>
              <a:t>Asmitha</a:t>
            </a:r>
            <a:r>
              <a:rPr lang="en-US" dirty="0" smtClean="0"/>
              <a:t> – Egoism (confused values)</a:t>
            </a:r>
            <a:br>
              <a:rPr lang="en-US" dirty="0" smtClean="0"/>
            </a:br>
            <a:r>
              <a:rPr lang="en-US" dirty="0" smtClean="0"/>
              <a:t>	</a:t>
            </a:r>
            <a:r>
              <a:rPr lang="en-US" b="1" dirty="0" smtClean="0"/>
              <a:t>Raga</a:t>
            </a:r>
            <a:r>
              <a:rPr lang="en-US" dirty="0" smtClean="0"/>
              <a:t> – Excessive attachment</a:t>
            </a:r>
            <a:br>
              <a:rPr lang="en-US" dirty="0" smtClean="0"/>
            </a:br>
            <a:r>
              <a:rPr lang="en-US" dirty="0" smtClean="0"/>
              <a:t>	</a:t>
            </a:r>
            <a:r>
              <a:rPr lang="en-US" b="1" dirty="0" err="1" smtClean="0"/>
              <a:t>Dwesha</a:t>
            </a:r>
            <a:r>
              <a:rPr lang="en-US" dirty="0" smtClean="0"/>
              <a:t> – Aversion</a:t>
            </a:r>
            <a:br>
              <a:rPr lang="en-US" dirty="0" smtClean="0"/>
            </a:br>
            <a:r>
              <a:rPr lang="en-US" dirty="0" smtClean="0"/>
              <a:t>	</a:t>
            </a:r>
            <a:r>
              <a:rPr lang="en-US" b="1" dirty="0" err="1" smtClean="0"/>
              <a:t>Abhinivesha</a:t>
            </a:r>
            <a:r>
              <a:rPr lang="en-US" dirty="0" smtClean="0"/>
              <a:t> – Insecurity-fear of death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causes which nullify Yoga</a:t>
            </a:r>
            <a:endParaRPr lang="en-US" dirty="0"/>
          </a:p>
        </p:txBody>
      </p:sp>
      <p:sp>
        <p:nvSpPr>
          <p:cNvPr id="3" name="Content Placeholder 2"/>
          <p:cNvSpPr>
            <a:spLocks noGrp="1"/>
          </p:cNvSpPr>
          <p:nvPr>
            <p:ph idx="1"/>
          </p:nvPr>
        </p:nvSpPr>
        <p:spPr>
          <a:xfrm>
            <a:off x="457200" y="1600201"/>
            <a:ext cx="8153400" cy="4114800"/>
          </a:xfrm>
        </p:spPr>
        <p:txBody>
          <a:bodyPr/>
          <a:lstStyle/>
          <a:p>
            <a:r>
              <a:rPr lang="en-US" sz="3000" b="1" dirty="0" err="1" smtClean="0"/>
              <a:t>Ati</a:t>
            </a:r>
            <a:r>
              <a:rPr lang="en-US" sz="3000" b="1" dirty="0" smtClean="0"/>
              <a:t> </a:t>
            </a:r>
            <a:r>
              <a:rPr lang="en-US" sz="3000" b="1" dirty="0" err="1" smtClean="0"/>
              <a:t>ahara</a:t>
            </a:r>
            <a:r>
              <a:rPr lang="en-US" sz="3000" b="1" dirty="0" smtClean="0"/>
              <a:t> </a:t>
            </a:r>
            <a:r>
              <a:rPr lang="en-US" sz="3000" dirty="0" smtClean="0"/>
              <a:t>– over eating</a:t>
            </a:r>
          </a:p>
          <a:p>
            <a:r>
              <a:rPr lang="en-US" sz="3000" b="1" dirty="0" err="1" smtClean="0"/>
              <a:t>Prayasa</a:t>
            </a:r>
            <a:r>
              <a:rPr lang="en-US" sz="3000" dirty="0" smtClean="0"/>
              <a:t> – exertion</a:t>
            </a:r>
          </a:p>
          <a:p>
            <a:r>
              <a:rPr lang="en-US" sz="3000" b="1" dirty="0" err="1" smtClean="0"/>
              <a:t>Prajalpa</a:t>
            </a:r>
            <a:r>
              <a:rPr lang="en-US" sz="3000" dirty="0" smtClean="0"/>
              <a:t> – talkativeness</a:t>
            </a:r>
          </a:p>
          <a:p>
            <a:r>
              <a:rPr lang="en-US" sz="3000" b="1" dirty="0" err="1" smtClean="0"/>
              <a:t>Niyamaagraha</a:t>
            </a:r>
            <a:r>
              <a:rPr lang="en-US" sz="3000" dirty="0" smtClean="0"/>
              <a:t> – adhering to rules coined by himself and not according to the </a:t>
            </a:r>
            <a:r>
              <a:rPr lang="en-US" sz="3000" dirty="0" err="1" smtClean="0"/>
              <a:t>shastras</a:t>
            </a:r>
            <a:endParaRPr lang="en-US" sz="3000" dirty="0" smtClean="0"/>
          </a:p>
          <a:p>
            <a:r>
              <a:rPr lang="en-US" sz="3000" b="1" dirty="0" smtClean="0"/>
              <a:t>Jana</a:t>
            </a:r>
            <a:r>
              <a:rPr lang="en-US" sz="3000" dirty="0" smtClean="0"/>
              <a:t> </a:t>
            </a:r>
            <a:r>
              <a:rPr lang="en-US" sz="3000" b="1" dirty="0" err="1" smtClean="0"/>
              <a:t>sanga</a:t>
            </a:r>
            <a:r>
              <a:rPr lang="en-US" sz="3000" dirty="0" smtClean="0"/>
              <a:t> – company of common people</a:t>
            </a:r>
          </a:p>
          <a:p>
            <a:r>
              <a:rPr lang="en-US" sz="3000" b="1" dirty="0" err="1" smtClean="0"/>
              <a:t>Loulya</a:t>
            </a:r>
            <a:r>
              <a:rPr lang="en-US" sz="3000" b="1" dirty="0" smtClean="0"/>
              <a:t>-</a:t>
            </a:r>
            <a:r>
              <a:rPr lang="en-US" sz="3000" dirty="0" smtClean="0"/>
              <a:t> unsteadiness – </a:t>
            </a:r>
            <a:r>
              <a:rPr lang="en-US" sz="3000" dirty="0" err="1" smtClean="0"/>
              <a:t>weavering</a:t>
            </a:r>
            <a:r>
              <a:rPr lang="en-US" sz="3000" dirty="0" smtClean="0"/>
              <a:t> mind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Rectangle 4"/>
          <p:cNvSpPr/>
          <p:nvPr/>
        </p:nvSpPr>
        <p:spPr>
          <a:xfrm>
            <a:off x="0" y="5657671"/>
            <a:ext cx="9144000" cy="954107"/>
          </a:xfrm>
          <a:prstGeom prst="rect">
            <a:avLst/>
          </a:prstGeom>
        </p:spPr>
        <p:txBody>
          <a:bodyPr wrap="square">
            <a:spAutoFit/>
          </a:bodyPr>
          <a:lstStyle/>
          <a:p>
            <a:pPr algn="ctr"/>
            <a:r>
              <a:rPr lang="en-US" sz="2800" dirty="0" err="1" smtClean="0">
                <a:latin typeface="BRH Devanagari" pitchFamily="2" charset="0"/>
              </a:rPr>
              <a:t>AÌiÉ</a:t>
            </a:r>
            <a:r>
              <a:rPr lang="en-US" sz="2800" dirty="0" smtClean="0">
                <a:latin typeface="BRH Devanagari" pitchFamily="2" charset="0"/>
              </a:rPr>
              <a:t> </a:t>
            </a:r>
            <a:r>
              <a:rPr lang="en-US" sz="2800" dirty="0" err="1" smtClean="0">
                <a:latin typeface="BRH Devanagari" pitchFamily="2" charset="0"/>
              </a:rPr>
              <a:t>AÉWûÉUÈ</a:t>
            </a:r>
            <a:r>
              <a:rPr lang="en-US" sz="2800" dirty="0" smtClean="0">
                <a:latin typeface="BRH Devanagari" pitchFamily="2" charset="0"/>
              </a:rPr>
              <a:t> </a:t>
            </a:r>
            <a:r>
              <a:rPr lang="en-US" sz="2800" dirty="0" err="1" smtClean="0">
                <a:latin typeface="BRH Devanagari" pitchFamily="2" charset="0"/>
              </a:rPr>
              <a:t>mÉërÉÉxÉ¶É</a:t>
            </a:r>
            <a:r>
              <a:rPr lang="en-US" sz="2800" dirty="0" smtClean="0">
                <a:latin typeface="BRH Devanagari" pitchFamily="2" charset="0"/>
              </a:rPr>
              <a:t> </a:t>
            </a:r>
            <a:r>
              <a:rPr lang="en-US" sz="2800" dirty="0" err="1" smtClean="0">
                <a:latin typeface="BRH Devanagari" pitchFamily="2" charset="0"/>
              </a:rPr>
              <a:t>mÉëeÉsmÉÉå</a:t>
            </a:r>
            <a:r>
              <a:rPr lang="en-US" sz="2800" dirty="0" smtClean="0">
                <a:latin typeface="BRH Devanagari" pitchFamily="2" charset="0"/>
              </a:rPr>
              <a:t> </a:t>
            </a:r>
            <a:r>
              <a:rPr lang="en-US" sz="2800" dirty="0" err="1" smtClean="0">
                <a:latin typeface="BRH Devanagari" pitchFamily="2" charset="0"/>
              </a:rPr>
              <a:t>ÌlÉrÉqÉÉaÉëWûÈ</a:t>
            </a:r>
            <a:r>
              <a:rPr lang="en-US" sz="2800" dirty="0" smtClean="0">
                <a:latin typeface="BRH Devanagari" pitchFamily="2" charset="0"/>
              </a:rPr>
              <a:t/>
            </a:r>
            <a:br>
              <a:rPr lang="en-US" sz="2800" dirty="0" smtClean="0">
                <a:latin typeface="BRH Devanagari" pitchFamily="2" charset="0"/>
              </a:rPr>
            </a:br>
            <a:r>
              <a:rPr lang="en-US" sz="2800" dirty="0" err="1" smtClean="0">
                <a:latin typeface="BRH Devanagari" pitchFamily="2" charset="0"/>
              </a:rPr>
              <a:t>eÉlÉxÉÇaÉ¶É</a:t>
            </a:r>
            <a:r>
              <a:rPr lang="en-US" sz="2800" dirty="0" smtClean="0">
                <a:latin typeface="BRH Devanagari" pitchFamily="2" charset="0"/>
              </a:rPr>
              <a:t> </a:t>
            </a:r>
            <a:r>
              <a:rPr lang="en-US" sz="2800" dirty="0" err="1" smtClean="0">
                <a:latin typeface="BRH Devanagari" pitchFamily="2" charset="0"/>
              </a:rPr>
              <a:t>sÉÉæsrÉÇ</a:t>
            </a:r>
            <a:r>
              <a:rPr lang="en-US" sz="2800" dirty="0" smtClean="0">
                <a:latin typeface="BRH Devanagari" pitchFamily="2" charset="0"/>
              </a:rPr>
              <a:t> </a:t>
            </a:r>
            <a:r>
              <a:rPr lang="en-US" sz="2800" dirty="0" err="1" smtClean="0">
                <a:latin typeface="BRH Devanagari" pitchFamily="2" charset="0"/>
              </a:rPr>
              <a:t>cÉ</a:t>
            </a:r>
            <a:r>
              <a:rPr lang="en-US" sz="2800" dirty="0" smtClean="0">
                <a:latin typeface="BRH Devanagari" pitchFamily="2" charset="0"/>
              </a:rPr>
              <a:t> </a:t>
            </a:r>
            <a:r>
              <a:rPr lang="en-US" sz="2800" dirty="0" err="1" smtClean="0">
                <a:latin typeface="BRH Devanagari" pitchFamily="2" charset="0"/>
              </a:rPr>
              <a:t>wÉOèûÍpÉÈ</a:t>
            </a:r>
            <a:r>
              <a:rPr lang="en-US" sz="2800" dirty="0" smtClean="0">
                <a:latin typeface="BRH Devanagari" pitchFamily="2" charset="0"/>
              </a:rPr>
              <a:t> </a:t>
            </a:r>
            <a:r>
              <a:rPr lang="en-US" sz="2800" dirty="0" err="1" smtClean="0">
                <a:latin typeface="BRH Devanagari" pitchFamily="2" charset="0"/>
              </a:rPr>
              <a:t>rÉÉåaÉÉã</a:t>
            </a:r>
            <a:r>
              <a:rPr lang="en-US" sz="2800" dirty="0" smtClean="0">
                <a:latin typeface="BRH Devanagari" pitchFamily="2" charset="0"/>
              </a:rPr>
              <a:t> </a:t>
            </a:r>
            <a:r>
              <a:rPr lang="en-US" sz="2800" dirty="0" err="1" smtClean="0">
                <a:latin typeface="BRH Devanagari" pitchFamily="2" charset="0"/>
              </a:rPr>
              <a:t>ÌuÉlÉzrÉÌiÉ</a:t>
            </a:r>
            <a:r>
              <a:rPr lang="en-US" sz="2800" dirty="0" smtClean="0">
                <a:latin typeface="BRH Devanagari" pitchFamily="2" charset="0"/>
              </a:rPr>
              <a:t> </a:t>
            </a:r>
            <a:endParaRPr lang="en-US" sz="2800" dirty="0">
              <a:latin typeface="BRH Devanagari"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causes which bring success in Yoga</a:t>
            </a:r>
            <a:endParaRPr lang="en-US" dirty="0"/>
          </a:p>
        </p:txBody>
      </p:sp>
      <p:sp>
        <p:nvSpPr>
          <p:cNvPr id="3" name="Content Placeholder 2"/>
          <p:cNvSpPr>
            <a:spLocks noGrp="1"/>
          </p:cNvSpPr>
          <p:nvPr>
            <p:ph idx="1"/>
          </p:nvPr>
        </p:nvSpPr>
        <p:spPr>
          <a:xfrm>
            <a:off x="457200" y="1600201"/>
            <a:ext cx="8229600" cy="3505200"/>
          </a:xfrm>
        </p:spPr>
        <p:txBody>
          <a:bodyPr>
            <a:normAutofit fontScale="92500" lnSpcReduction="10000"/>
          </a:bodyPr>
          <a:lstStyle/>
          <a:p>
            <a:r>
              <a:rPr lang="en-US" b="1" dirty="0" err="1" smtClean="0"/>
              <a:t>Utsaha</a:t>
            </a:r>
            <a:r>
              <a:rPr lang="en-US" dirty="0" smtClean="0"/>
              <a:t> – Enthusiasm(positive attitude)</a:t>
            </a:r>
          </a:p>
          <a:p>
            <a:r>
              <a:rPr lang="en-US" b="1" dirty="0" err="1" smtClean="0"/>
              <a:t>Sahasa</a:t>
            </a:r>
            <a:r>
              <a:rPr lang="en-US" dirty="0" smtClean="0"/>
              <a:t> – Perseverance-Adventurous</a:t>
            </a:r>
          </a:p>
          <a:p>
            <a:r>
              <a:rPr lang="en-US" b="1" dirty="0" err="1" smtClean="0"/>
              <a:t>Dhairya</a:t>
            </a:r>
            <a:r>
              <a:rPr lang="en-US" dirty="0" smtClean="0"/>
              <a:t> – Courage</a:t>
            </a:r>
          </a:p>
          <a:p>
            <a:r>
              <a:rPr lang="en-US" b="1" dirty="0" err="1" smtClean="0"/>
              <a:t>Tatwajnana</a:t>
            </a:r>
            <a:r>
              <a:rPr lang="en-US" dirty="0" smtClean="0"/>
              <a:t> – Discrimination</a:t>
            </a:r>
          </a:p>
          <a:p>
            <a:r>
              <a:rPr lang="en-US" b="1" dirty="0" err="1" smtClean="0"/>
              <a:t>Nischaya</a:t>
            </a:r>
            <a:r>
              <a:rPr lang="en-US" dirty="0" smtClean="0"/>
              <a:t> – Unshakable faith</a:t>
            </a:r>
          </a:p>
          <a:p>
            <a:r>
              <a:rPr lang="en-US" b="1" dirty="0" err="1" smtClean="0"/>
              <a:t>Janasanga</a:t>
            </a:r>
            <a:r>
              <a:rPr lang="en-US" dirty="0" smtClean="0"/>
              <a:t> </a:t>
            </a:r>
            <a:r>
              <a:rPr lang="en-US" b="1" dirty="0" err="1" smtClean="0"/>
              <a:t>parityaga</a:t>
            </a:r>
            <a:r>
              <a:rPr lang="en-US" dirty="0" smtClean="0"/>
              <a:t> – Avoiding company of 						common people.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Rectangle 4"/>
          <p:cNvSpPr/>
          <p:nvPr/>
        </p:nvSpPr>
        <p:spPr>
          <a:xfrm>
            <a:off x="0" y="5294293"/>
            <a:ext cx="9144000" cy="954107"/>
          </a:xfrm>
          <a:prstGeom prst="rect">
            <a:avLst/>
          </a:prstGeom>
        </p:spPr>
        <p:txBody>
          <a:bodyPr wrap="square">
            <a:spAutoFit/>
          </a:bodyPr>
          <a:lstStyle/>
          <a:p>
            <a:pPr algn="ctr">
              <a:buNone/>
            </a:pPr>
            <a:r>
              <a:rPr lang="en-US" sz="2800" dirty="0" err="1" smtClean="0">
                <a:latin typeface="BRH Devanagari" pitchFamily="2" charset="0"/>
              </a:rPr>
              <a:t>EixÉÉWûÉixÉÉWûxÉÉ®ærÉÉïiÉç</a:t>
            </a:r>
            <a:r>
              <a:rPr lang="en-US" sz="2800" dirty="0" smtClean="0">
                <a:latin typeface="BRH Devanagari" pitchFamily="2" charset="0"/>
              </a:rPr>
              <a:t> </a:t>
            </a:r>
            <a:r>
              <a:rPr lang="en-US" sz="2800" dirty="0" err="1" smtClean="0">
                <a:latin typeface="BRH Devanagari" pitchFamily="2" charset="0"/>
              </a:rPr>
              <a:t>iÉiuÉ¥ÉÉlÉÉ¶É</a:t>
            </a:r>
            <a:r>
              <a:rPr lang="en-US" sz="2800" dirty="0" smtClean="0">
                <a:latin typeface="BRH Devanagari" pitchFamily="2" charset="0"/>
              </a:rPr>
              <a:t> </a:t>
            </a:r>
            <a:r>
              <a:rPr lang="en-US" sz="2800" dirty="0" err="1" smtClean="0">
                <a:latin typeface="BRH Devanagari" pitchFamily="2" charset="0"/>
              </a:rPr>
              <a:t>ÌlÉ¶ÉrÉÉiÉç</a:t>
            </a:r>
            <a:r>
              <a:rPr lang="en-US" sz="2800" dirty="0" smtClean="0">
                <a:latin typeface="BRH Devanagari" pitchFamily="2" charset="0"/>
              </a:rPr>
              <a:t/>
            </a:r>
            <a:br>
              <a:rPr lang="en-US" sz="2800" dirty="0" smtClean="0">
                <a:latin typeface="BRH Devanagari" pitchFamily="2" charset="0"/>
              </a:rPr>
            </a:br>
            <a:r>
              <a:rPr lang="en-US" sz="2800" dirty="0" err="1" smtClean="0">
                <a:latin typeface="BRH Devanagari" pitchFamily="2" charset="0"/>
              </a:rPr>
              <a:t>eÉlÉxÉÇaÉmÉËUirÉÉaÉÉiÉç</a:t>
            </a:r>
            <a:r>
              <a:rPr lang="en-US" sz="2800" dirty="0" smtClean="0">
                <a:latin typeface="BRH Devanagari" pitchFamily="2" charset="0"/>
              </a:rPr>
              <a:t> </a:t>
            </a:r>
            <a:r>
              <a:rPr lang="en-US" sz="2800" dirty="0" err="1" smtClean="0">
                <a:latin typeface="BRH Devanagari" pitchFamily="2" charset="0"/>
              </a:rPr>
              <a:t>wÉOèûÍpÉÈ</a:t>
            </a:r>
            <a:r>
              <a:rPr lang="en-US" sz="2800" dirty="0" smtClean="0">
                <a:latin typeface="BRH Devanagari" pitchFamily="2" charset="0"/>
              </a:rPr>
              <a:t> </a:t>
            </a:r>
            <a:r>
              <a:rPr lang="en-US" sz="2800" dirty="0" err="1" smtClean="0">
                <a:latin typeface="BRH Devanagari" pitchFamily="2" charset="0"/>
              </a:rPr>
              <a:t>rÉÉåaÉÉã</a:t>
            </a:r>
            <a:r>
              <a:rPr lang="en-US" sz="2800" dirty="0" smtClean="0">
                <a:latin typeface="BRH Devanagari" pitchFamily="2" charset="0"/>
              </a:rPr>
              <a:t> </a:t>
            </a:r>
            <a:r>
              <a:rPr lang="en-US" sz="2800" dirty="0" err="1" smtClean="0">
                <a:latin typeface="BRH Devanagari" pitchFamily="2" charset="0"/>
              </a:rPr>
              <a:t>mÉëÍxÉkrÉÌiÉ</a:t>
            </a:r>
            <a:endParaRPr lang="en-US" sz="2800" dirty="0">
              <a:latin typeface="BRH Devanagari"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3962400"/>
          </a:xfrm>
        </p:spPr>
        <p:txBody>
          <a:bodyPr>
            <a:normAutofit/>
          </a:bodyPr>
          <a:lstStyle/>
          <a:p>
            <a:pPr algn="ctr">
              <a:buNone/>
            </a:pPr>
            <a:r>
              <a:rPr lang="en-US" sz="4400" b="1" u="sng" dirty="0" smtClean="0"/>
              <a:t>ESSENCE OF YOGA</a:t>
            </a:r>
            <a:r>
              <a:rPr lang="en-US" sz="4400" dirty="0" smtClean="0"/>
              <a:t> </a:t>
            </a:r>
          </a:p>
          <a:p>
            <a:pPr>
              <a:buNone/>
            </a:pPr>
            <a:endParaRPr lang="en-US" dirty="0" smtClean="0"/>
          </a:p>
          <a:p>
            <a:pPr algn="ctr">
              <a:buNone/>
            </a:pPr>
            <a:r>
              <a:rPr lang="en-US" dirty="0" smtClean="0"/>
              <a:t>Neither descriptions, nor theories, nor suppositions, 	but direct personnel experiences. 			</a:t>
            </a:r>
          </a:p>
          <a:p>
            <a:pPr>
              <a:buNone/>
            </a:pPr>
            <a:r>
              <a:rPr lang="en-US" dirty="0" smtClean="0"/>
              <a:t>			Ex –Sweetness of sugar.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Rectangle 4"/>
          <p:cNvSpPr/>
          <p:nvPr/>
        </p:nvSpPr>
        <p:spPr>
          <a:xfrm>
            <a:off x="0" y="5257800"/>
            <a:ext cx="9144000" cy="954107"/>
          </a:xfrm>
          <a:prstGeom prst="rect">
            <a:avLst/>
          </a:prstGeom>
          <a:solidFill>
            <a:srgbClr val="DAA600"/>
          </a:solidFill>
        </p:spPr>
        <p:txBody>
          <a:bodyPr wrap="square">
            <a:spAutoFit/>
          </a:bodyPr>
          <a:lstStyle/>
          <a:p>
            <a:pPr algn="ctr"/>
            <a:r>
              <a:rPr lang="en-US" sz="2800" dirty="0" smtClean="0"/>
              <a:t>ROLE OF GURU</a:t>
            </a:r>
          </a:p>
          <a:p>
            <a:pPr algn="ctr"/>
            <a:r>
              <a:rPr lang="en-US" sz="2800" dirty="0" smtClean="0"/>
              <a:t>Yoga must be practiced under a qualified, competent GURU</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019800"/>
          </a:xfrm>
        </p:spPr>
        <p:txBody>
          <a:bodyPr>
            <a:normAutofit lnSpcReduction="10000"/>
          </a:bodyPr>
          <a:lstStyle/>
          <a:p>
            <a:pPr>
              <a:buNone/>
            </a:pPr>
            <a:r>
              <a:rPr lang="en-US" dirty="0" smtClean="0"/>
              <a:t>SCIENCE – </a:t>
            </a:r>
          </a:p>
          <a:p>
            <a:pPr>
              <a:buNone/>
            </a:pPr>
            <a:r>
              <a:rPr lang="en-US" dirty="0" smtClean="0"/>
              <a:t>	Social science – History, Civics, Geography</a:t>
            </a:r>
          </a:p>
          <a:p>
            <a:pPr>
              <a:buNone/>
            </a:pPr>
            <a:r>
              <a:rPr lang="en-US" dirty="0" smtClean="0"/>
              <a:t>	Life science – Botany, Zoology….</a:t>
            </a:r>
          </a:p>
          <a:p>
            <a:pPr>
              <a:buNone/>
            </a:pPr>
            <a:r>
              <a:rPr lang="en-US" dirty="0" smtClean="0"/>
              <a:t>	Law science – Criminal, Civil….</a:t>
            </a:r>
          </a:p>
          <a:p>
            <a:pPr>
              <a:buNone/>
            </a:pPr>
            <a:r>
              <a:rPr lang="en-US" dirty="0" smtClean="0"/>
              <a:t>	Mathematical science – </a:t>
            </a:r>
            <a:r>
              <a:rPr lang="en-US" dirty="0" err="1" smtClean="0"/>
              <a:t>Arith</a:t>
            </a:r>
            <a:r>
              <a:rPr lang="en-US" dirty="0" smtClean="0"/>
              <a:t>, </a:t>
            </a:r>
            <a:r>
              <a:rPr lang="en-US" dirty="0" err="1" smtClean="0"/>
              <a:t>Alg</a:t>
            </a:r>
            <a:r>
              <a:rPr lang="en-US" dirty="0" smtClean="0"/>
              <a:t>, Geometry…</a:t>
            </a:r>
          </a:p>
          <a:p>
            <a:pPr>
              <a:buNone/>
            </a:pPr>
            <a:endParaRPr lang="en-US" dirty="0" smtClean="0"/>
          </a:p>
          <a:p>
            <a:pPr>
              <a:buNone/>
            </a:pPr>
            <a:r>
              <a:rPr lang="en-US" b="1" dirty="0" smtClean="0"/>
              <a:t>Yoga-4 paths</a:t>
            </a:r>
            <a:r>
              <a:rPr lang="en-US" dirty="0" smtClean="0"/>
              <a:t>- </a:t>
            </a:r>
            <a:r>
              <a:rPr lang="en-US" dirty="0" err="1" smtClean="0"/>
              <a:t>Rajayoga</a:t>
            </a:r>
            <a:r>
              <a:rPr lang="en-US" dirty="0" smtClean="0"/>
              <a:t>, </a:t>
            </a:r>
            <a:r>
              <a:rPr lang="en-US" dirty="0" err="1" smtClean="0"/>
              <a:t>Bhakti</a:t>
            </a:r>
            <a:r>
              <a:rPr lang="en-US" dirty="0" smtClean="0"/>
              <a:t> yoga, Karma yoga 			and </a:t>
            </a:r>
            <a:r>
              <a:rPr lang="en-US" dirty="0" err="1" smtClean="0"/>
              <a:t>Gyana</a:t>
            </a:r>
            <a:r>
              <a:rPr lang="en-US" dirty="0" smtClean="0"/>
              <a:t> yoga.</a:t>
            </a:r>
          </a:p>
          <a:p>
            <a:pPr>
              <a:buNone/>
            </a:pPr>
            <a:r>
              <a:rPr lang="en-US" b="1" dirty="0" smtClean="0"/>
              <a:t>Yoga-8 limbs</a:t>
            </a:r>
            <a:r>
              <a:rPr lang="en-US" dirty="0" smtClean="0"/>
              <a:t>- </a:t>
            </a:r>
            <a:r>
              <a:rPr lang="en-US" dirty="0" err="1" smtClean="0"/>
              <a:t>Astanga</a:t>
            </a:r>
            <a:r>
              <a:rPr lang="en-US" dirty="0" smtClean="0"/>
              <a:t> Yoga – </a:t>
            </a:r>
            <a:r>
              <a:rPr lang="en-US" dirty="0" err="1" smtClean="0"/>
              <a:t>Yama</a:t>
            </a:r>
            <a:r>
              <a:rPr lang="en-US" dirty="0" smtClean="0"/>
              <a:t>, </a:t>
            </a:r>
            <a:r>
              <a:rPr lang="en-US" dirty="0" err="1" smtClean="0"/>
              <a:t>Niyama</a:t>
            </a:r>
            <a:r>
              <a:rPr lang="en-US" dirty="0" smtClean="0"/>
              <a:t>, 				Asana, Pranayama, </a:t>
            </a:r>
            <a:r>
              <a:rPr lang="en-US" dirty="0" err="1" smtClean="0"/>
              <a:t>Prathyahara</a:t>
            </a:r>
            <a:r>
              <a:rPr lang="en-US" dirty="0" smtClean="0"/>
              <a:t>, 				</a:t>
            </a:r>
            <a:r>
              <a:rPr lang="en-US" dirty="0" err="1" smtClean="0"/>
              <a:t>Dharana</a:t>
            </a:r>
            <a:r>
              <a:rPr lang="en-US" dirty="0" smtClean="0"/>
              <a:t>, </a:t>
            </a:r>
            <a:r>
              <a:rPr lang="en-US" dirty="0" err="1" smtClean="0"/>
              <a:t>Dhyana</a:t>
            </a:r>
            <a:r>
              <a:rPr lang="en-US" dirty="0" smtClean="0"/>
              <a:t> and Samadhi.</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forms of Yoga</a:t>
            </a:r>
            <a:endParaRPr lang="en-US" dirty="0"/>
          </a:p>
        </p:txBody>
      </p:sp>
      <p:sp>
        <p:nvSpPr>
          <p:cNvPr id="3" name="Content Placeholder 2"/>
          <p:cNvSpPr>
            <a:spLocks noGrp="1"/>
          </p:cNvSpPr>
          <p:nvPr>
            <p:ph idx="1"/>
          </p:nvPr>
        </p:nvSpPr>
        <p:spPr>
          <a:xfrm>
            <a:off x="1981200" y="1524000"/>
            <a:ext cx="5181600" cy="4525963"/>
          </a:xfrm>
        </p:spPr>
        <p:txBody>
          <a:bodyPr>
            <a:normAutofit fontScale="77500" lnSpcReduction="20000"/>
          </a:bodyPr>
          <a:lstStyle/>
          <a:p>
            <a:r>
              <a:rPr lang="en-US" dirty="0" smtClean="0"/>
              <a:t>Disco Yoga</a:t>
            </a:r>
          </a:p>
          <a:p>
            <a:r>
              <a:rPr lang="en-US" dirty="0" smtClean="0"/>
              <a:t>Kids Yoga</a:t>
            </a:r>
          </a:p>
          <a:p>
            <a:r>
              <a:rPr lang="en-US" dirty="0" smtClean="0"/>
              <a:t>Beach Yoga</a:t>
            </a:r>
          </a:p>
          <a:p>
            <a:r>
              <a:rPr lang="en-US" dirty="0" smtClean="0"/>
              <a:t>Floating Yoga</a:t>
            </a:r>
          </a:p>
          <a:p>
            <a:r>
              <a:rPr lang="en-US" dirty="0" smtClean="0"/>
              <a:t>Power Yoga</a:t>
            </a:r>
          </a:p>
          <a:p>
            <a:r>
              <a:rPr lang="en-US" dirty="0" err="1" smtClean="0"/>
              <a:t>Yogerobics</a:t>
            </a:r>
            <a:endParaRPr lang="en-US" dirty="0" smtClean="0"/>
          </a:p>
          <a:p>
            <a:r>
              <a:rPr lang="en-US" dirty="0" smtClean="0"/>
              <a:t>Artistic Yoga</a:t>
            </a:r>
          </a:p>
          <a:p>
            <a:r>
              <a:rPr lang="en-US" dirty="0" err="1" smtClean="0"/>
              <a:t>Colour</a:t>
            </a:r>
            <a:r>
              <a:rPr lang="en-US" dirty="0" smtClean="0"/>
              <a:t> Yoga</a:t>
            </a:r>
          </a:p>
          <a:p>
            <a:r>
              <a:rPr lang="en-US" dirty="0" smtClean="0"/>
              <a:t>Light Yoga</a:t>
            </a:r>
          </a:p>
          <a:p>
            <a:r>
              <a:rPr lang="en-US" dirty="0" smtClean="0"/>
              <a:t>The most recent addition – </a:t>
            </a:r>
            <a:r>
              <a:rPr lang="en-US" sz="4000" dirty="0" smtClean="0"/>
              <a:t>DOGA</a:t>
            </a:r>
            <a:r>
              <a:rPr lang="en-US"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3611563"/>
          </a:xfrm>
        </p:spPr>
        <p:txBody>
          <a:bodyPr/>
          <a:lstStyle/>
          <a:p>
            <a:pPr>
              <a:buNone/>
            </a:pPr>
            <a:r>
              <a:rPr lang="en-US" dirty="0" smtClean="0"/>
              <a:t>Raja Yoga says first control the mind and then purify the body. </a:t>
            </a:r>
            <a:r>
              <a:rPr lang="en-US" dirty="0" err="1" smtClean="0"/>
              <a:t>Hatha</a:t>
            </a:r>
            <a:r>
              <a:rPr lang="en-US" dirty="0" smtClean="0"/>
              <a:t> Yoga says first purify the body through Shat </a:t>
            </a:r>
            <a:r>
              <a:rPr lang="en-US" dirty="0" err="1" smtClean="0"/>
              <a:t>kriyas</a:t>
            </a:r>
            <a:r>
              <a:rPr lang="en-US" dirty="0" smtClean="0"/>
              <a:t>, Asana and Pranayama, by this the mind becomes stable and its outward going tendencies can be controlled. </a:t>
            </a:r>
            <a:r>
              <a:rPr lang="en-US" dirty="0" err="1" smtClean="0"/>
              <a:t>Yamas</a:t>
            </a:r>
            <a:r>
              <a:rPr lang="en-US" dirty="0" smtClean="0"/>
              <a:t> and </a:t>
            </a:r>
            <a:r>
              <a:rPr lang="en-US" dirty="0" err="1" smtClean="0"/>
              <a:t>Niyamas</a:t>
            </a:r>
            <a:r>
              <a:rPr lang="en-US" dirty="0" smtClean="0"/>
              <a:t> will automatically happen.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Rectangle 4"/>
          <p:cNvSpPr/>
          <p:nvPr/>
        </p:nvSpPr>
        <p:spPr>
          <a:xfrm>
            <a:off x="0" y="4572000"/>
            <a:ext cx="9144000" cy="1323439"/>
          </a:xfrm>
          <a:prstGeom prst="rect">
            <a:avLst/>
          </a:prstGeom>
        </p:spPr>
        <p:txBody>
          <a:bodyPr wrap="square">
            <a:spAutoFit/>
          </a:bodyPr>
          <a:lstStyle/>
          <a:p>
            <a:pPr algn="ctr"/>
            <a:r>
              <a:rPr lang="en-US" sz="4000" dirty="0" err="1" smtClean="0">
                <a:latin typeface="BRH Devanagari" pitchFamily="2" charset="0"/>
              </a:rPr>
              <a:t>AzÉåwÉiÉÉmÉiÉmiÉÉlÉÉÇ</a:t>
            </a:r>
            <a:r>
              <a:rPr lang="en-US" sz="4000" dirty="0" smtClean="0">
                <a:latin typeface="BRH Devanagari" pitchFamily="2" charset="0"/>
              </a:rPr>
              <a:t> </a:t>
            </a:r>
            <a:r>
              <a:rPr lang="en-US" sz="4000" dirty="0" err="1" smtClean="0">
                <a:latin typeface="BRH Devanagari" pitchFamily="2" charset="0"/>
              </a:rPr>
              <a:t>xÉqÉÉ´ÉrÉqÉPûÉå</a:t>
            </a:r>
            <a:r>
              <a:rPr lang="en-US" sz="4000" dirty="0" smtClean="0">
                <a:latin typeface="BRH Devanagari" pitchFamily="2" charset="0"/>
              </a:rPr>
              <a:t> </a:t>
            </a:r>
            <a:r>
              <a:rPr lang="en-US" sz="4000" dirty="0" err="1" smtClean="0">
                <a:latin typeface="BRH Devanagari" pitchFamily="2" charset="0"/>
              </a:rPr>
              <a:t>WûPûÈ</a:t>
            </a:r>
            <a:r>
              <a:rPr lang="en-US" sz="4000" dirty="0" smtClean="0">
                <a:latin typeface="BRH Devanagari" pitchFamily="2" charset="0"/>
              </a:rPr>
              <a:t/>
            </a:r>
            <a:br>
              <a:rPr lang="en-US" sz="4000" dirty="0" smtClean="0">
                <a:latin typeface="BRH Devanagari" pitchFamily="2" charset="0"/>
              </a:rPr>
            </a:br>
            <a:r>
              <a:rPr lang="en-US" sz="4000" dirty="0" err="1" smtClean="0">
                <a:latin typeface="BRH Devanagari" pitchFamily="2" charset="0"/>
              </a:rPr>
              <a:t>AzÉåwÉrÉÉãaÉrÉÑ£üÉlÉÉqÉÉkÉÉUMüqÉPûÉå</a:t>
            </a:r>
            <a:r>
              <a:rPr lang="en-US" sz="4000" dirty="0" smtClean="0">
                <a:latin typeface="BRH Devanagari" pitchFamily="2" charset="0"/>
              </a:rPr>
              <a:t> </a:t>
            </a:r>
            <a:r>
              <a:rPr lang="en-US" sz="4000" dirty="0" err="1" smtClean="0">
                <a:latin typeface="BRH Devanagari" pitchFamily="2" charset="0"/>
              </a:rPr>
              <a:t>WûPûÈ</a:t>
            </a:r>
            <a:r>
              <a:rPr lang="en-US" sz="4000" dirty="0" smtClean="0">
                <a:latin typeface="BRH Devanagari" pitchFamily="2" charset="0"/>
              </a:rPr>
              <a:t> </a:t>
            </a:r>
            <a:endParaRPr lang="en-US" sz="4000" dirty="0">
              <a:latin typeface="BRH Devanagari"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endParaRPr lang="en-US" dirty="0" smtClean="0"/>
          </a:p>
        </p:txBody>
      </p:sp>
      <p:sp>
        <p:nvSpPr>
          <p:cNvPr id="6" name="Content Placeholder 2"/>
          <p:cNvSpPr>
            <a:spLocks noGrp="1"/>
          </p:cNvSpPr>
          <p:nvPr>
            <p:ph idx="1"/>
          </p:nvPr>
        </p:nvSpPr>
        <p:spPr/>
        <p:txBody>
          <a:bodyPr/>
          <a:lstStyle/>
          <a:p>
            <a:pPr>
              <a:defRPr/>
            </a:pPr>
            <a:endParaRPr lang="en-US" dirty="0" smtClean="0"/>
          </a:p>
        </p:txBody>
      </p:sp>
      <p:pic>
        <p:nvPicPr>
          <p:cNvPr id="5124" name="Picture 2" descr="C:\Users\Kedar\Desktop\words4ever_wallpaper_80.jpg"/>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Yama</a:t>
            </a:r>
            <a:r>
              <a:rPr lang="en-US" dirty="0" smtClean="0"/>
              <a:t>- Codes of conduct</a:t>
            </a:r>
            <a:br>
              <a:rPr lang="en-US" dirty="0" smtClean="0"/>
            </a:br>
            <a:r>
              <a:rPr lang="en-US" sz="3600" dirty="0" smtClean="0"/>
              <a:t>our attitudes towards our environment</a:t>
            </a:r>
            <a:endParaRPr lang="en-US" dirty="0"/>
          </a:p>
        </p:txBody>
      </p:sp>
      <p:sp>
        <p:nvSpPr>
          <p:cNvPr id="3" name="Content Placeholder 2"/>
          <p:cNvSpPr>
            <a:spLocks noGrp="1"/>
          </p:cNvSpPr>
          <p:nvPr>
            <p:ph sz="half" idx="1"/>
          </p:nvPr>
        </p:nvSpPr>
        <p:spPr>
          <a:xfrm>
            <a:off x="1676400" y="1600200"/>
            <a:ext cx="4038600" cy="4525963"/>
          </a:xfrm>
        </p:spPr>
        <p:txBody>
          <a:bodyPr>
            <a:normAutofit/>
          </a:bodyPr>
          <a:lstStyle/>
          <a:p>
            <a:r>
              <a:rPr lang="en-US" dirty="0" smtClean="0"/>
              <a:t>Ahimsa</a:t>
            </a:r>
          </a:p>
          <a:p>
            <a:r>
              <a:rPr lang="en-US" dirty="0" err="1" smtClean="0"/>
              <a:t>Sathya</a:t>
            </a:r>
            <a:endParaRPr lang="en-US" dirty="0" smtClean="0"/>
          </a:p>
          <a:p>
            <a:r>
              <a:rPr lang="en-US" dirty="0" err="1" smtClean="0"/>
              <a:t>Astheya</a:t>
            </a:r>
            <a:endParaRPr lang="en-US" dirty="0" smtClean="0"/>
          </a:p>
          <a:p>
            <a:r>
              <a:rPr lang="en-US" dirty="0" err="1" smtClean="0"/>
              <a:t>Aparigraha</a:t>
            </a:r>
            <a:endParaRPr lang="en-US" dirty="0" smtClean="0"/>
          </a:p>
          <a:p>
            <a:r>
              <a:rPr lang="en-US" dirty="0" err="1" smtClean="0"/>
              <a:t>Brahmacharya</a:t>
            </a:r>
            <a:endParaRPr lang="en-US" dirty="0" smtClean="0"/>
          </a:p>
        </p:txBody>
      </p:sp>
      <p:sp>
        <p:nvSpPr>
          <p:cNvPr id="4" name="Content Placeholder 3"/>
          <p:cNvSpPr>
            <a:spLocks noGrp="1"/>
          </p:cNvSpPr>
          <p:nvPr>
            <p:ph sz="half" idx="2"/>
          </p:nvPr>
        </p:nvSpPr>
        <p:spPr>
          <a:xfrm>
            <a:off x="4953000" y="1600200"/>
            <a:ext cx="4038600" cy="4525963"/>
          </a:xfrm>
        </p:spPr>
        <p:txBody>
          <a:bodyPr>
            <a:normAutofit/>
          </a:bodyPr>
          <a:lstStyle/>
          <a:p>
            <a:r>
              <a:rPr lang="en-US" dirty="0" err="1" smtClean="0"/>
              <a:t>Forgiviness</a:t>
            </a:r>
            <a:endParaRPr lang="en-US" dirty="0" smtClean="0"/>
          </a:p>
          <a:p>
            <a:r>
              <a:rPr lang="en-US" dirty="0" smtClean="0"/>
              <a:t>Endurance</a:t>
            </a:r>
          </a:p>
          <a:p>
            <a:r>
              <a:rPr lang="en-US" dirty="0" smtClean="0"/>
              <a:t>Compassion</a:t>
            </a:r>
          </a:p>
          <a:p>
            <a:r>
              <a:rPr lang="en-US" dirty="0" smtClean="0"/>
              <a:t>Humility</a:t>
            </a:r>
          </a:p>
          <a:p>
            <a:r>
              <a:rPr lang="en-US" dirty="0" smtClean="0"/>
              <a:t>Moderate diet</a:t>
            </a:r>
          </a:p>
          <a:p>
            <a:r>
              <a:rPr lang="en-US" dirty="0" smtClean="0"/>
              <a:t>Cleanliness</a:t>
            </a:r>
            <a:endParaRPr lang="en-US" dirty="0"/>
          </a:p>
        </p:txBody>
      </p:sp>
      <p:sp>
        <p:nvSpPr>
          <p:cNvPr id="50177" name="Rectangle 1"/>
          <p:cNvSpPr>
            <a:spLocks noChangeArrowheads="1"/>
          </p:cNvSpPr>
          <p:nvPr/>
        </p:nvSpPr>
        <p:spPr bwMode="auto">
          <a:xfrm>
            <a:off x="381000" y="4813518"/>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AÌWÇûxÉÉ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xÉirÉÇ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AxiÉårÉ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AmÉËUaÉëWûÈ</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oÉë¼cÉrÉÉïÌlÉ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rÉqÉÉÌlÉ</a:t>
            </a:r>
            <a:endParaRPr kumimoji="0" lang="en-US" sz="1400" b="0" i="0" u="none" strike="noStrike" cap="none" normalizeH="0" baseline="0" dirty="0" smtClean="0">
              <a:ln>
                <a:noFill/>
              </a:ln>
              <a:solidFill>
                <a:schemeClr val="tx1"/>
              </a:solidFill>
              <a:effectLst/>
              <a:latin typeface="BRH Devanagari R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r>
            <a:b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b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AÌWÇûxÉÉ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xÉirÉÇ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AxiÉårÉÇ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oÉë¼cÉrÉïÇ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ÉqÉÉ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kÉëÑÌiÉÈ</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r>
            <a:b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b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SrÉÉeÉïuÉÇ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ÍqÉiÉÉWûÉUÈ</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zÉÉæcÉÇ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cÉæuÉ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rÉqÉÉ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SzÉ</a:t>
            </a:r>
            <a:endParaRPr kumimoji="0" lang="en-US" sz="3600" b="0" i="0" u="none" strike="noStrike" cap="none" normalizeH="0" baseline="0" dirty="0" smtClean="0">
              <a:ln>
                <a:noFill/>
              </a:ln>
              <a:solidFill>
                <a:schemeClr val="tx1"/>
              </a:solidFill>
              <a:effectLst/>
              <a:latin typeface="BRH Devanagari R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1600200"/>
            <a:ext cx="4038600" cy="4525963"/>
          </a:xfrm>
        </p:spPr>
        <p:txBody>
          <a:bodyPr>
            <a:normAutofit/>
          </a:bodyPr>
          <a:lstStyle/>
          <a:p>
            <a:r>
              <a:rPr lang="en-US" dirty="0" err="1" smtClean="0"/>
              <a:t>Soucha</a:t>
            </a:r>
            <a:endParaRPr lang="en-US" dirty="0" smtClean="0"/>
          </a:p>
          <a:p>
            <a:r>
              <a:rPr lang="en-US" dirty="0" err="1" smtClean="0"/>
              <a:t>Santosha</a:t>
            </a:r>
            <a:endParaRPr lang="en-US" dirty="0" smtClean="0"/>
          </a:p>
          <a:p>
            <a:r>
              <a:rPr lang="en-US" dirty="0" err="1" smtClean="0"/>
              <a:t>Tapah</a:t>
            </a:r>
            <a:endParaRPr lang="en-US" dirty="0" smtClean="0"/>
          </a:p>
          <a:p>
            <a:r>
              <a:rPr lang="en-US" dirty="0" err="1" smtClean="0"/>
              <a:t>Swadhyaya</a:t>
            </a:r>
            <a:endParaRPr lang="en-US" dirty="0" smtClean="0"/>
          </a:p>
          <a:p>
            <a:r>
              <a:rPr lang="en-US" dirty="0" err="1" smtClean="0"/>
              <a:t>Eshwara</a:t>
            </a:r>
            <a:r>
              <a:rPr lang="en-US" dirty="0" smtClean="0"/>
              <a:t> </a:t>
            </a:r>
            <a:r>
              <a:rPr lang="en-US" dirty="0" err="1" smtClean="0"/>
              <a:t>pranidana</a:t>
            </a:r>
            <a:endParaRPr lang="en-US" dirty="0" smtClean="0"/>
          </a:p>
        </p:txBody>
      </p:sp>
      <p:sp>
        <p:nvSpPr>
          <p:cNvPr id="7" name="Content Placeholder 6"/>
          <p:cNvSpPr>
            <a:spLocks noGrp="1"/>
          </p:cNvSpPr>
          <p:nvPr>
            <p:ph sz="half" idx="2"/>
          </p:nvPr>
        </p:nvSpPr>
        <p:spPr>
          <a:xfrm>
            <a:off x="4495800" y="1600200"/>
            <a:ext cx="4648200" cy="4525963"/>
          </a:xfrm>
        </p:spPr>
        <p:txBody>
          <a:bodyPr/>
          <a:lstStyle/>
          <a:p>
            <a:r>
              <a:rPr lang="en-US" dirty="0" smtClean="0"/>
              <a:t>Modesty</a:t>
            </a:r>
          </a:p>
          <a:p>
            <a:r>
              <a:rPr lang="en-US" dirty="0" smtClean="0"/>
              <a:t>Charity</a:t>
            </a:r>
          </a:p>
          <a:p>
            <a:r>
              <a:rPr lang="en-US" dirty="0" err="1" smtClean="0"/>
              <a:t>Siddhantavakyashravanam</a:t>
            </a:r>
            <a:endParaRPr lang="en-US" dirty="0" smtClean="0"/>
          </a:p>
          <a:p>
            <a:r>
              <a:rPr lang="en-US" dirty="0" err="1" smtClean="0"/>
              <a:t>Japa</a:t>
            </a:r>
            <a:endParaRPr lang="en-US" dirty="0" smtClean="0"/>
          </a:p>
          <a:p>
            <a:r>
              <a:rPr lang="en-US" dirty="0" smtClean="0"/>
              <a:t>Sacrifice</a:t>
            </a:r>
          </a:p>
          <a:p>
            <a:endParaRPr lang="en-US" dirty="0"/>
          </a:p>
        </p:txBody>
      </p:sp>
      <p:sp>
        <p:nvSpPr>
          <p:cNvPr id="5" name="Title 1"/>
          <p:cNvSpPr txBox="1">
            <a:spLocks/>
          </p:cNvSpPr>
          <p:nvPr/>
        </p:nvSpPr>
        <p:spPr>
          <a:xfrm>
            <a:off x="609600" y="381000"/>
            <a:ext cx="82296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Niy</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ama</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Observances</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our attitudes towards ourselves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9153" name="Rectangle 1"/>
          <p:cNvSpPr>
            <a:spLocks noChangeArrowheads="1"/>
          </p:cNvSpPr>
          <p:nvPr/>
        </p:nvSpPr>
        <p:spPr bwMode="auto">
          <a:xfrm>
            <a:off x="381000" y="4598075"/>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zÉÉæcÉ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xÉliÉÉåwÉ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iÉmÉÈ</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xuÉÉkrÉÉrÉ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DµÉUmÉëÍhÉkÉÉlÉÉÌlÉ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ÌlÉrÉqÉÉÈ</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r>
            <a:b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br>
            <a:endParaRPr kumimoji="0" lang="en-US" sz="1400" b="0" i="0" u="none" strike="noStrike" cap="none" normalizeH="0" baseline="0" dirty="0" smtClean="0">
              <a:ln>
                <a:noFill/>
              </a:ln>
              <a:solidFill>
                <a:schemeClr val="tx1"/>
              </a:solidFill>
              <a:effectLst/>
              <a:latin typeface="BRH Devanagari R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iÉmÉÈ</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xÉÇiÉÉåwÉ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AÉÎxiÉYrÉÇ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SÉlÉÇ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DµÉUmÉÔeÉlÉqÉç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r>
            <a:b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b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ÍxÉ®ÉÇiÉuÉÉYrÉ´ÉçuÉhÉÇ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¾ûÏqÉÌiÉ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cÉ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lang="en-US" sz="2800" dirty="0" err="1" smtClean="0">
                <a:latin typeface="BRH Devanagari RN" pitchFamily="2" charset="0"/>
                <a:ea typeface="Times New Roman" pitchFamily="18" charset="0"/>
                <a:cs typeface="Times New Roman" pitchFamily="18" charset="0"/>
              </a:rPr>
              <a:t>eÉ</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mÉÉã</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WÒûiÉqÉç</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r>
            <a:b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b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ÌlÉrÉqÉÉ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SzÉ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xÉÇmÉëÉå£üÉ</a:t>
            </a:r>
            <a:r>
              <a:rPr kumimoji="0" lang="en-US" sz="2800" b="0" i="0" u="none" strike="noStrike" cap="none" normalizeH="0" baseline="0" dirty="0" smtClean="0">
                <a:ln>
                  <a:noFill/>
                </a:ln>
                <a:solidFill>
                  <a:schemeClr val="tx1"/>
                </a:solidFill>
                <a:effectLst/>
                <a:latin typeface="BRH Devanagari RN" pitchFamily="2"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BRH Devanagari RN" pitchFamily="2" charset="0"/>
                <a:ea typeface="Times New Roman" pitchFamily="18" charset="0"/>
                <a:cs typeface="Times New Roman" pitchFamily="18" charset="0"/>
              </a:rPr>
              <a:t>rÉÉåaÉzÉÉx§ÉçÌuÉzÉÉUSæÈ</a:t>
            </a:r>
            <a:endParaRPr kumimoji="0" lang="en-US" sz="3600" b="0" i="0" u="none" strike="noStrike" cap="none" normalizeH="0" baseline="0" dirty="0" smtClean="0">
              <a:ln>
                <a:noFill/>
              </a:ln>
              <a:solidFill>
                <a:schemeClr val="tx1"/>
              </a:solidFill>
              <a:effectLst/>
              <a:latin typeface="BRH Devanagari RN" pitchFamily="2"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lstStyle/>
          <a:p>
            <a:r>
              <a:rPr lang="en-US" dirty="0" smtClean="0"/>
              <a:t>ASANA</a:t>
            </a:r>
            <a:endParaRPr lang="en-US" dirty="0"/>
          </a:p>
        </p:txBody>
      </p:sp>
      <p:sp>
        <p:nvSpPr>
          <p:cNvPr id="6" name="Content Placeholder 5"/>
          <p:cNvSpPr>
            <a:spLocks noGrp="1"/>
          </p:cNvSpPr>
          <p:nvPr>
            <p:ph idx="1"/>
          </p:nvPr>
        </p:nvSpPr>
        <p:spPr>
          <a:xfrm>
            <a:off x="304800" y="838200"/>
            <a:ext cx="8686800" cy="5715000"/>
          </a:xfrm>
        </p:spPr>
        <p:txBody>
          <a:bodyPr>
            <a:normAutofit fontScale="92500" lnSpcReduction="10000"/>
          </a:bodyPr>
          <a:lstStyle/>
          <a:p>
            <a:r>
              <a:rPr lang="en-US" dirty="0" err="1" smtClean="0">
                <a:latin typeface="BRH Devanagari RN" pitchFamily="2" charset="0"/>
              </a:rPr>
              <a:t>rÉÉuÉÎliÉ</a:t>
            </a:r>
            <a:r>
              <a:rPr lang="en-US" dirty="0" smtClean="0">
                <a:latin typeface="BRH Devanagari RN" pitchFamily="2" charset="0"/>
              </a:rPr>
              <a:t> </a:t>
            </a:r>
            <a:r>
              <a:rPr lang="en-US" dirty="0" err="1" smtClean="0">
                <a:latin typeface="BRH Devanagari RN" pitchFamily="2" charset="0"/>
              </a:rPr>
              <a:t>eÉÏuÉUÉzÉrÉÈ</a:t>
            </a:r>
            <a:r>
              <a:rPr lang="en-US" dirty="0" smtClean="0">
                <a:latin typeface="BRH Devanagari RN" pitchFamily="2" charset="0"/>
              </a:rPr>
              <a:t> </a:t>
            </a:r>
            <a:r>
              <a:rPr lang="en-US" dirty="0" err="1" smtClean="0">
                <a:latin typeface="BRH Devanagari RN" pitchFamily="2" charset="0"/>
              </a:rPr>
              <a:t>iÉÉuÉÎliÉ</a:t>
            </a:r>
            <a:r>
              <a:rPr lang="en-US" dirty="0" smtClean="0">
                <a:latin typeface="BRH Devanagari RN" pitchFamily="2" charset="0"/>
              </a:rPr>
              <a:t> </a:t>
            </a:r>
            <a:r>
              <a:rPr lang="en-US" dirty="0" err="1" smtClean="0">
                <a:latin typeface="BRH Devanagari RN" pitchFamily="2" charset="0"/>
              </a:rPr>
              <a:t>AÉxÉlÉÉÌlÉ</a:t>
            </a:r>
            <a:endParaRPr lang="en-US" dirty="0" smtClean="0">
              <a:latin typeface="BRH Devanagari RN" pitchFamily="2" charset="0"/>
            </a:endParaRPr>
          </a:p>
          <a:p>
            <a:r>
              <a:rPr lang="en-US" dirty="0" err="1" smtClean="0">
                <a:latin typeface="BRH Devanagari RN" pitchFamily="2" charset="0"/>
              </a:rPr>
              <a:t>ÎxjÉU</a:t>
            </a:r>
            <a:r>
              <a:rPr lang="en-US" dirty="0" smtClean="0">
                <a:latin typeface="BRH Devanagari RN" pitchFamily="2" charset="0"/>
              </a:rPr>
              <a:t> </a:t>
            </a:r>
            <a:r>
              <a:rPr lang="en-US" dirty="0" err="1" smtClean="0">
                <a:latin typeface="BRH Devanagari RN" pitchFamily="2" charset="0"/>
              </a:rPr>
              <a:t>xÉÑZÉ</a:t>
            </a:r>
            <a:r>
              <a:rPr lang="en-US" dirty="0" smtClean="0">
                <a:latin typeface="BRH Devanagari RN" pitchFamily="2" charset="0"/>
              </a:rPr>
              <a:t> </a:t>
            </a:r>
            <a:r>
              <a:rPr lang="en-US" dirty="0" err="1" smtClean="0">
                <a:latin typeface="BRH Devanagari RN" pitchFamily="2" charset="0"/>
              </a:rPr>
              <a:t>AÉxÉÉlÉ</a:t>
            </a:r>
            <a:endParaRPr lang="en-US" dirty="0" smtClean="0">
              <a:latin typeface="BRH Devanagari RN" pitchFamily="2" charset="0"/>
            </a:endParaRPr>
          </a:p>
          <a:p>
            <a:r>
              <a:rPr lang="en-US" dirty="0" err="1" smtClean="0">
                <a:latin typeface="BRH Devanagari RN" pitchFamily="2" charset="0"/>
              </a:rPr>
              <a:t>iÉiÉÉã</a:t>
            </a:r>
            <a:r>
              <a:rPr lang="en-US" dirty="0" smtClean="0">
                <a:latin typeface="BRH Devanagari RN" pitchFamily="2" charset="0"/>
              </a:rPr>
              <a:t> ²l²ÉlÉÍpÉbÉÉiÉÈ</a:t>
            </a:r>
          </a:p>
          <a:p>
            <a:pPr>
              <a:buNone/>
            </a:pPr>
            <a:r>
              <a:rPr lang="en-US" dirty="0" smtClean="0"/>
              <a:t>	</a:t>
            </a:r>
            <a:r>
              <a:rPr lang="en-US" dirty="0" err="1" smtClean="0"/>
              <a:t>Asanas</a:t>
            </a:r>
            <a:r>
              <a:rPr lang="en-US" dirty="0" smtClean="0"/>
              <a:t> must have dual qualities of alertness and relaxation. When asana are properly practiced there is alertness without tension and relaxation without dullness. It keeps the mind actively calm as well as calmly active. The aim of </a:t>
            </a:r>
            <a:r>
              <a:rPr lang="en-US" dirty="0" err="1" smtClean="0"/>
              <a:t>asanas</a:t>
            </a:r>
            <a:r>
              <a:rPr lang="en-US" dirty="0" smtClean="0"/>
              <a:t> is to produce physiological balance in different systems working in the human body. They are specially intended to take particular care of the Spinal column. </a:t>
            </a:r>
            <a:r>
              <a:rPr lang="en-US" dirty="0" err="1" smtClean="0"/>
              <a:t>asanass</a:t>
            </a:r>
            <a:r>
              <a:rPr lang="en-US" dirty="0" smtClean="0"/>
              <a:t> involve different physical movements before the final posture is assumed.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Pranayama</a:t>
            </a:r>
            <a:endParaRPr lang="en-US" dirty="0"/>
          </a:p>
        </p:txBody>
      </p:sp>
      <p:sp>
        <p:nvSpPr>
          <p:cNvPr id="3" name="Content Placeholder 2"/>
          <p:cNvSpPr>
            <a:spLocks noGrp="1"/>
          </p:cNvSpPr>
          <p:nvPr>
            <p:ph idx="1"/>
          </p:nvPr>
        </p:nvSpPr>
        <p:spPr/>
        <p:txBody>
          <a:bodyPr/>
          <a:lstStyle/>
          <a:p>
            <a:pPr>
              <a:buNone/>
            </a:pPr>
            <a:r>
              <a:rPr lang="en-US" dirty="0" smtClean="0"/>
              <a:t>Prana – the vital breath</a:t>
            </a:r>
          </a:p>
          <a:p>
            <a:pPr>
              <a:buNone/>
            </a:pPr>
            <a:r>
              <a:rPr lang="en-US" dirty="0" err="1" smtClean="0"/>
              <a:t>Ayama</a:t>
            </a:r>
            <a:r>
              <a:rPr lang="en-US" dirty="0" smtClean="0"/>
              <a:t> – dimension and not control.</a:t>
            </a:r>
          </a:p>
          <a:p>
            <a:pPr>
              <a:buNone/>
            </a:pPr>
            <a:r>
              <a:rPr lang="en-US" dirty="0" smtClean="0"/>
              <a:t>	Pranayama is practiced in order to expand the dimensions of Prana. The basic nature of Prana is fluctuation and that of mind is Motion.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 descr="D:\Presentations\pprs\WALL PAPERS FOR PPT'S\ppt backgrounds\000000.jpg"/>
          <p:cNvPicPr>
            <a:picLocks noChangeAspect="1" noChangeArrowheads="1"/>
          </p:cNvPicPr>
          <p:nvPr/>
        </p:nvPicPr>
        <p:blipFill>
          <a:blip r:embed="rId4">
            <a:lum contrast="40000"/>
          </a:blip>
          <a:srcRect/>
          <a:stretch>
            <a:fillRect/>
          </a:stretch>
        </p:blipFill>
        <p:spPr bwMode="auto">
          <a:xfrm>
            <a:off x="1600200" y="923925"/>
            <a:ext cx="5715000" cy="5191125"/>
          </a:xfrm>
          <a:prstGeom prst="rect">
            <a:avLst/>
          </a:prstGeom>
          <a:noFill/>
        </p:spPr>
      </p:pic>
      <p:sp>
        <p:nvSpPr>
          <p:cNvPr id="23" name="Oval 22"/>
          <p:cNvSpPr/>
          <p:nvPr/>
        </p:nvSpPr>
        <p:spPr>
          <a:xfrm>
            <a:off x="4375150" y="5657850"/>
            <a:ext cx="76200" cy="76200"/>
          </a:xfrm>
          <a:prstGeom prst="ellipse">
            <a:avLst/>
          </a:prstGeom>
          <a:solidFill>
            <a:srgbClr val="FF0000"/>
          </a:solidFill>
          <a:ln>
            <a:solidFill>
              <a:srgbClr val="FF000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75150" y="5261428"/>
            <a:ext cx="76200" cy="76200"/>
          </a:xfrm>
          <a:prstGeom prst="ellipse">
            <a:avLst/>
          </a:prstGeom>
          <a:solidFill>
            <a:srgbClr val="C00000"/>
          </a:solidFill>
          <a:ln>
            <a:solidFill>
              <a:srgbClr val="C0000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68800" y="4743450"/>
            <a:ext cx="76200" cy="76200"/>
          </a:xfrm>
          <a:prstGeom prst="ellipse">
            <a:avLst/>
          </a:prstGeom>
          <a:solidFill>
            <a:srgbClr val="FFFF00"/>
          </a:solidFill>
          <a:ln>
            <a:solidFill>
              <a:srgbClr val="FFFF0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75150" y="3836304"/>
            <a:ext cx="76200" cy="76200"/>
          </a:xfrm>
          <a:prstGeom prst="ellipse">
            <a:avLst/>
          </a:prstGeom>
          <a:solidFill>
            <a:srgbClr val="00B0F0"/>
          </a:solidFill>
          <a:ln>
            <a:solidFill>
              <a:srgbClr val="00B0F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75150" y="2827560"/>
            <a:ext cx="76200" cy="76200"/>
          </a:xfrm>
          <a:prstGeom prst="ellipse">
            <a:avLst/>
          </a:prstGeom>
          <a:solidFill>
            <a:srgbClr val="7030A0"/>
          </a:solidFill>
          <a:ln>
            <a:solidFill>
              <a:srgbClr val="7030A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66986" y="2105478"/>
            <a:ext cx="76200" cy="76200"/>
          </a:xfrm>
          <a:prstGeom prst="ellipse">
            <a:avLst/>
          </a:pr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20028" y="1416048"/>
            <a:ext cx="381000" cy="304800"/>
          </a:xfrm>
          <a:prstGeom prst="ellipse">
            <a:avLst/>
          </a:prstGeom>
          <a:solidFill>
            <a:srgbClr val="FF9900"/>
          </a:solidFill>
          <a:ln>
            <a:solidFill>
              <a:srgbClr val="FF99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Slide Number Placeholder 3"/>
          <p:cNvSpPr>
            <a:spLocks noGrp="1"/>
          </p:cNvSpPr>
          <p:nvPr>
            <p:ph type="sldNum" sz="quarter" idx="12"/>
          </p:nvPr>
        </p:nvSpPr>
        <p:spPr>
          <a:xfrm>
            <a:off x="6553200" y="6324600"/>
            <a:ext cx="2133600" cy="365125"/>
          </a:xfrm>
          <a:noFill/>
        </p:spPr>
        <p:txBody>
          <a:bodyPr/>
          <a:lstStyle/>
          <a:p>
            <a:fld id="{A99850D9-E695-4340-BDA4-BC4AA1AAEE0C}" type="slidenum">
              <a:rPr lang="en-US"/>
              <a:pPr/>
              <a:t>44</a:t>
            </a:fld>
            <a:endParaRPr lang="en-US"/>
          </a:p>
        </p:txBody>
      </p:sp>
      <p:sp>
        <p:nvSpPr>
          <p:cNvPr id="4101" name="AutoShape 3"/>
          <p:cNvSpPr>
            <a:spLocks noChangeArrowheads="1"/>
          </p:cNvSpPr>
          <p:nvPr/>
        </p:nvSpPr>
        <p:spPr bwMode="auto">
          <a:xfrm>
            <a:off x="4191000" y="5815013"/>
            <a:ext cx="508000" cy="4000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a:p>
        </p:txBody>
      </p:sp>
      <p:sp>
        <p:nvSpPr>
          <p:cNvPr id="4102" name="Text Box 4"/>
          <p:cNvSpPr txBox="1">
            <a:spLocks noChangeArrowheads="1"/>
          </p:cNvSpPr>
          <p:nvPr/>
        </p:nvSpPr>
        <p:spPr bwMode="auto">
          <a:xfrm>
            <a:off x="254000" y="1390650"/>
            <a:ext cx="4165600" cy="369332"/>
          </a:xfrm>
          <a:prstGeom prst="rect">
            <a:avLst/>
          </a:prstGeom>
          <a:noFill/>
          <a:ln w="9525">
            <a:noFill/>
            <a:miter lim="800000"/>
            <a:headEnd/>
            <a:tailEnd/>
          </a:ln>
        </p:spPr>
        <p:txBody>
          <a:bodyPr wrap="square">
            <a:spAutoFit/>
          </a:bodyPr>
          <a:lstStyle/>
          <a:p>
            <a:pPr eaLnBrk="0" hangingPunct="0">
              <a:spcBef>
                <a:spcPct val="50000"/>
              </a:spcBef>
            </a:pPr>
            <a:r>
              <a:rPr lang="en-US" sz="1800" b="1" dirty="0"/>
              <a:t>PINGALA (</a:t>
            </a:r>
            <a:r>
              <a:rPr lang="en-US" sz="1800" b="1" dirty="0" smtClean="0"/>
              <a:t>SURYA) RIGHT NOSTRIL</a:t>
            </a:r>
            <a:endParaRPr lang="en-US" b="1" dirty="0"/>
          </a:p>
        </p:txBody>
      </p:sp>
      <p:graphicFrame>
        <p:nvGraphicFramePr>
          <p:cNvPr id="4098" name="Object 14"/>
          <p:cNvGraphicFramePr>
            <a:graphicFrameLocks noChangeAspect="1"/>
          </p:cNvGraphicFramePr>
          <p:nvPr/>
        </p:nvGraphicFramePr>
        <p:xfrm>
          <a:off x="3581400" y="838200"/>
          <a:ext cx="1682750" cy="5962650"/>
        </p:xfrm>
        <a:graphic>
          <a:graphicData uri="http://schemas.openxmlformats.org/presentationml/2006/ole">
            <p:oleObj spid="_x0000_s77826" name="Image" r:id="rId5" imgW="355681" imgH="1779033" progId="">
              <p:embed/>
            </p:oleObj>
          </a:graphicData>
        </a:graphic>
      </p:graphicFrame>
      <p:sp>
        <p:nvSpPr>
          <p:cNvPr id="4111" name="Text Box 21"/>
          <p:cNvSpPr txBox="1">
            <a:spLocks noChangeArrowheads="1"/>
          </p:cNvSpPr>
          <p:nvPr/>
        </p:nvSpPr>
        <p:spPr bwMode="auto">
          <a:xfrm>
            <a:off x="0" y="152400"/>
            <a:ext cx="9144000" cy="519113"/>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a:t>THE 3 MAIN NADIS</a:t>
            </a:r>
          </a:p>
        </p:txBody>
      </p:sp>
      <p:sp>
        <p:nvSpPr>
          <p:cNvPr id="30" name="Rectangle 29"/>
          <p:cNvSpPr/>
          <p:nvPr/>
        </p:nvSpPr>
        <p:spPr>
          <a:xfrm>
            <a:off x="5410200" y="1390650"/>
            <a:ext cx="3166251" cy="369332"/>
          </a:xfrm>
          <a:prstGeom prst="rect">
            <a:avLst/>
          </a:prstGeom>
        </p:spPr>
        <p:txBody>
          <a:bodyPr wrap="none">
            <a:spAutoFit/>
          </a:bodyPr>
          <a:lstStyle/>
          <a:p>
            <a:pPr eaLnBrk="0" hangingPunct="0">
              <a:spcBef>
                <a:spcPct val="50000"/>
              </a:spcBef>
            </a:pPr>
            <a:r>
              <a:rPr lang="en-US" b="1" dirty="0" smtClean="0"/>
              <a:t>IDA (CHANDRA) LEFT NOSTRIL</a:t>
            </a:r>
            <a:endParaRPr lang="en-US" b="1" dirty="0"/>
          </a:p>
        </p:txBody>
      </p:sp>
      <p:sp>
        <p:nvSpPr>
          <p:cNvPr id="31" name="Rectangle 30"/>
          <p:cNvSpPr/>
          <p:nvPr/>
        </p:nvSpPr>
        <p:spPr>
          <a:xfrm>
            <a:off x="5638800" y="2762250"/>
            <a:ext cx="1343638" cy="369332"/>
          </a:xfrm>
          <a:prstGeom prst="rect">
            <a:avLst/>
          </a:prstGeom>
        </p:spPr>
        <p:txBody>
          <a:bodyPr wrap="none">
            <a:spAutoFit/>
          </a:bodyPr>
          <a:lstStyle/>
          <a:p>
            <a:r>
              <a:rPr lang="en-US" b="1" dirty="0" smtClean="0"/>
              <a:t>SUSHUMNA</a:t>
            </a:r>
          </a:p>
        </p:txBody>
      </p:sp>
      <p:cxnSp>
        <p:nvCxnSpPr>
          <p:cNvPr id="33" name="Straight Connector 32"/>
          <p:cNvCxnSpPr/>
          <p:nvPr/>
        </p:nvCxnSpPr>
        <p:spPr>
          <a:xfrm>
            <a:off x="4419600" y="2989262"/>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Pranayama</a:t>
            </a:r>
            <a:endParaRPr lang="en-US" dirty="0"/>
          </a:p>
        </p:txBody>
      </p:sp>
      <p:sp>
        <p:nvSpPr>
          <p:cNvPr id="3" name="Content Placeholder 2"/>
          <p:cNvSpPr>
            <a:spLocks noGrp="1"/>
          </p:cNvSpPr>
          <p:nvPr>
            <p:ph idx="1"/>
          </p:nvPr>
        </p:nvSpPr>
        <p:spPr>
          <a:xfrm>
            <a:off x="457200" y="990600"/>
            <a:ext cx="8229600" cy="2590800"/>
          </a:xfrm>
        </p:spPr>
        <p:txBody>
          <a:bodyPr/>
          <a:lstStyle/>
          <a:p>
            <a:pPr>
              <a:buNone/>
            </a:pPr>
            <a:r>
              <a:rPr lang="en-US" dirty="0" err="1" smtClean="0">
                <a:latin typeface="BRH Devanagari" pitchFamily="2" charset="0"/>
              </a:rPr>
              <a:t>uÉÉMçü</a:t>
            </a:r>
            <a:r>
              <a:rPr lang="en-US" dirty="0" smtClean="0">
                <a:latin typeface="BRH Devanagari" pitchFamily="2" charset="0"/>
              </a:rPr>
              <a:t> ²ÉUå </a:t>
            </a:r>
            <a:r>
              <a:rPr lang="en-US" dirty="0" err="1" smtClean="0">
                <a:latin typeface="BRH Devanagari" pitchFamily="2" charset="0"/>
              </a:rPr>
              <a:t>lÉÉaÉÉ</a:t>
            </a:r>
            <a:r>
              <a:rPr lang="en-US" dirty="0" smtClean="0">
                <a:latin typeface="BRH Devanagari" pitchFamily="2" charset="0"/>
              </a:rPr>
              <a:t> </a:t>
            </a:r>
            <a:r>
              <a:rPr lang="en-US" dirty="0" err="1" smtClean="0">
                <a:latin typeface="BRH Devanagari" pitchFamily="2" charset="0"/>
              </a:rPr>
              <a:t>ZrÉÉiÉÈ</a:t>
            </a:r>
            <a:r>
              <a:rPr lang="en-US" dirty="0" smtClean="0">
                <a:latin typeface="BRH Devanagari" pitchFamily="2" charset="0"/>
              </a:rPr>
              <a:t/>
            </a:r>
            <a:br>
              <a:rPr lang="en-US" dirty="0" smtClean="0">
                <a:latin typeface="BRH Devanagari" pitchFamily="2" charset="0"/>
              </a:rPr>
            </a:br>
            <a:r>
              <a:rPr lang="en-US" dirty="0" smtClean="0">
                <a:latin typeface="BRH Devanagari" pitchFamily="2" charset="0"/>
              </a:rPr>
              <a:t>	</a:t>
            </a:r>
            <a:r>
              <a:rPr lang="en-US" dirty="0" err="1" smtClean="0">
                <a:latin typeface="BRH Devanagari" pitchFamily="2" charset="0"/>
              </a:rPr>
              <a:t>MÑüqÉïÈ</a:t>
            </a:r>
            <a:r>
              <a:rPr lang="en-US" dirty="0" smtClean="0">
                <a:latin typeface="BRH Devanagari" pitchFamily="2" charset="0"/>
              </a:rPr>
              <a:t> </a:t>
            </a:r>
            <a:r>
              <a:rPr lang="en-US" dirty="0" err="1" smtClean="0">
                <a:latin typeface="BRH Devanagari" pitchFamily="2" charset="0"/>
              </a:rPr>
              <a:t>EÎlqÉsÉlÉå</a:t>
            </a:r>
            <a:r>
              <a:rPr lang="en-US" dirty="0" smtClean="0">
                <a:latin typeface="BRH Devanagari" pitchFamily="2" charset="0"/>
              </a:rPr>
              <a:t> </a:t>
            </a:r>
            <a:r>
              <a:rPr lang="en-US" dirty="0" err="1" smtClean="0">
                <a:latin typeface="BRH Devanagari" pitchFamily="2" charset="0"/>
              </a:rPr>
              <a:t>xqÉ×iÉÈ</a:t>
            </a:r>
            <a:r>
              <a:rPr lang="en-US" dirty="0" smtClean="0">
                <a:latin typeface="BRH Devanagari" pitchFamily="2" charset="0"/>
              </a:rPr>
              <a:t/>
            </a:r>
            <a:br>
              <a:rPr lang="en-US" dirty="0" smtClean="0">
                <a:latin typeface="BRH Devanagari" pitchFamily="2" charset="0"/>
              </a:rPr>
            </a:br>
            <a:r>
              <a:rPr lang="en-US" dirty="0" err="1" smtClean="0">
                <a:latin typeface="BRH Devanagari" pitchFamily="2" charset="0"/>
              </a:rPr>
              <a:t>SåuÉS¨ÉÉ</a:t>
            </a:r>
            <a:r>
              <a:rPr lang="en-US" dirty="0" smtClean="0">
                <a:latin typeface="BRH Devanagari" pitchFamily="2" charset="0"/>
              </a:rPr>
              <a:t> </a:t>
            </a:r>
            <a:r>
              <a:rPr lang="en-US" dirty="0" err="1" smtClean="0">
                <a:latin typeface="BRH Devanagari" pitchFamily="2" charset="0"/>
              </a:rPr>
              <a:t>iÉå</a:t>
            </a:r>
            <a:r>
              <a:rPr lang="en-US" dirty="0" smtClean="0">
                <a:latin typeface="BRH Devanagari" pitchFamily="2" charset="0"/>
              </a:rPr>
              <a:t> </a:t>
            </a:r>
            <a:r>
              <a:rPr lang="en-US" dirty="0" err="1" smtClean="0">
                <a:latin typeface="BRH Devanagari" pitchFamily="2" charset="0"/>
              </a:rPr>
              <a:t>ÌuÉeÉ×ÇpÉhÉÇ</a:t>
            </a:r>
            <a:r>
              <a:rPr lang="en-US" dirty="0" smtClean="0">
                <a:latin typeface="BRH Devanagari" pitchFamily="2" charset="0"/>
              </a:rPr>
              <a:t/>
            </a:r>
            <a:br>
              <a:rPr lang="en-US" dirty="0" smtClean="0">
                <a:latin typeface="BRH Devanagari" pitchFamily="2" charset="0"/>
              </a:rPr>
            </a:br>
            <a:r>
              <a:rPr lang="en-US" dirty="0" smtClean="0">
                <a:latin typeface="BRH Devanagari" pitchFamily="2" charset="0"/>
              </a:rPr>
              <a:t>	</a:t>
            </a:r>
            <a:r>
              <a:rPr lang="en-US" dirty="0" err="1" smtClean="0">
                <a:latin typeface="BRH Devanagari" pitchFamily="2" charset="0"/>
              </a:rPr>
              <a:t>M×üMüUÇ</a:t>
            </a:r>
            <a:r>
              <a:rPr lang="en-US" dirty="0" smtClean="0">
                <a:latin typeface="BRH Devanagari" pitchFamily="2" charset="0"/>
              </a:rPr>
              <a:t> </a:t>
            </a:r>
            <a:r>
              <a:rPr lang="en-US" dirty="0" err="1" smtClean="0">
                <a:latin typeface="BRH Devanagari" pitchFamily="2" charset="0"/>
              </a:rPr>
              <a:t>cÉ</a:t>
            </a:r>
            <a:r>
              <a:rPr lang="en-US" dirty="0" smtClean="0">
                <a:latin typeface="BRH Devanagari" pitchFamily="2" charset="0"/>
              </a:rPr>
              <a:t> ¤</a:t>
            </a:r>
            <a:r>
              <a:rPr lang="en-US" dirty="0" err="1" smtClean="0">
                <a:latin typeface="BRH Devanagari" pitchFamily="2" charset="0"/>
              </a:rPr>
              <a:t>ÉÑiÉÇ</a:t>
            </a:r>
            <a:r>
              <a:rPr lang="en-US" dirty="0" smtClean="0">
                <a:latin typeface="BRH Devanagari" pitchFamily="2" charset="0"/>
              </a:rPr>
              <a:t> ¥</a:t>
            </a:r>
            <a:r>
              <a:rPr lang="en-US" dirty="0" err="1" smtClean="0">
                <a:latin typeface="BRH Devanagari" pitchFamily="2" charset="0"/>
              </a:rPr>
              <a:t>ÉårÉÇ</a:t>
            </a:r>
            <a:r>
              <a:rPr lang="en-US" dirty="0" smtClean="0">
                <a:latin typeface="BRH Devanagari" pitchFamily="2" charset="0"/>
              </a:rPr>
              <a:t/>
            </a:r>
            <a:br>
              <a:rPr lang="en-US" dirty="0" smtClean="0">
                <a:latin typeface="BRH Devanagari" pitchFamily="2" charset="0"/>
              </a:rPr>
            </a:br>
            <a:r>
              <a:rPr lang="en-US" dirty="0" err="1" smtClean="0">
                <a:latin typeface="BRH Devanagari" pitchFamily="2" charset="0"/>
              </a:rPr>
              <a:t>kÉlÉÇeÉrÉÈ</a:t>
            </a:r>
            <a:r>
              <a:rPr lang="en-US" dirty="0" smtClean="0">
                <a:latin typeface="BRH Devanagari" pitchFamily="2" charset="0"/>
              </a:rPr>
              <a:t> </a:t>
            </a:r>
            <a:r>
              <a:rPr lang="en-US" dirty="0" err="1" smtClean="0">
                <a:latin typeface="BRH Devanagari" pitchFamily="2" charset="0"/>
              </a:rPr>
              <a:t>xÉuÉïeÉWûÉÌiÉqÉ×iÉÇ</a:t>
            </a:r>
            <a:r>
              <a:rPr lang="en-US" dirty="0" smtClean="0">
                <a:latin typeface="BRH Devanagari" pitchFamily="2" charset="0"/>
              </a:rPr>
              <a:t> </a:t>
            </a:r>
            <a:r>
              <a:rPr lang="en-US" dirty="0" err="1" smtClean="0">
                <a:latin typeface="BRH Devanagari" pitchFamily="2" charset="0"/>
              </a:rPr>
              <a:t>uÉÉÌmÉ</a:t>
            </a:r>
            <a:r>
              <a:rPr lang="en-US" dirty="0" smtClean="0">
                <a:latin typeface="BRH Devanagari" pitchFamily="2" charset="0"/>
              </a:rPr>
              <a:t> </a:t>
            </a:r>
            <a:r>
              <a:rPr lang="en-US" dirty="0" err="1" smtClean="0">
                <a:latin typeface="BRH Devanagari" pitchFamily="2" charset="0"/>
              </a:rPr>
              <a:t>xÉuÉïurÉÉÌmÉ</a:t>
            </a:r>
            <a:r>
              <a:rPr lang="en-US" dirty="0" smtClean="0">
                <a:latin typeface="BRH Devanagari" pitchFamily="2" charset="0"/>
              </a:rPr>
              <a:t> </a:t>
            </a:r>
            <a:r>
              <a:rPr lang="en-US" dirty="0" err="1" smtClean="0">
                <a:latin typeface="BRH Devanagari" pitchFamily="2" charset="0"/>
              </a:rPr>
              <a:t>kÉlÉÇeÉrÉÈ</a:t>
            </a:r>
            <a:endParaRPr lang="en-US" dirty="0" smtClean="0">
              <a:latin typeface="BRH Devanagari" pitchFamily="2" charset="0"/>
            </a:endParaRP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Rectangle 4"/>
          <p:cNvSpPr/>
          <p:nvPr/>
        </p:nvSpPr>
        <p:spPr>
          <a:xfrm>
            <a:off x="914400" y="3581400"/>
            <a:ext cx="3581400" cy="2862322"/>
          </a:xfrm>
          <a:prstGeom prst="rect">
            <a:avLst/>
          </a:prstGeom>
        </p:spPr>
        <p:txBody>
          <a:bodyPr wrap="square">
            <a:spAutoFit/>
          </a:bodyPr>
          <a:lstStyle/>
          <a:p>
            <a:pPr algn="ctr"/>
            <a:r>
              <a:rPr lang="en-US" sz="2800" b="1" u="sng" dirty="0" smtClean="0"/>
              <a:t>PANCHA PRANA</a:t>
            </a:r>
          </a:p>
          <a:p>
            <a:pPr algn="ctr"/>
            <a:endParaRPr lang="en-US" sz="1000" dirty="0" smtClean="0"/>
          </a:p>
          <a:p>
            <a:pPr algn="ctr"/>
            <a:r>
              <a:rPr lang="en-US" sz="2800" dirty="0" smtClean="0"/>
              <a:t>Prana</a:t>
            </a:r>
            <a:br>
              <a:rPr lang="en-US" sz="2800" dirty="0" smtClean="0"/>
            </a:br>
            <a:r>
              <a:rPr lang="en-US" sz="2800" dirty="0" err="1" smtClean="0"/>
              <a:t>Apana</a:t>
            </a:r>
            <a:r>
              <a:rPr lang="en-US" sz="2800" dirty="0" smtClean="0"/>
              <a:t/>
            </a:r>
            <a:br>
              <a:rPr lang="en-US" sz="2800" dirty="0" smtClean="0"/>
            </a:br>
            <a:r>
              <a:rPr lang="en-US" sz="2800" dirty="0" err="1" smtClean="0"/>
              <a:t>Vyana</a:t>
            </a:r>
            <a:r>
              <a:rPr lang="en-US" sz="2800" dirty="0" smtClean="0"/>
              <a:t/>
            </a:r>
            <a:br>
              <a:rPr lang="en-US" sz="2800" dirty="0" smtClean="0"/>
            </a:br>
            <a:r>
              <a:rPr lang="en-US" sz="2800" dirty="0" err="1" smtClean="0"/>
              <a:t>Udana</a:t>
            </a:r>
            <a:r>
              <a:rPr lang="en-US" sz="2800" dirty="0" smtClean="0"/>
              <a:t/>
            </a:r>
            <a:br>
              <a:rPr lang="en-US" sz="2800" dirty="0" smtClean="0"/>
            </a:br>
            <a:r>
              <a:rPr lang="en-US" sz="2800" dirty="0" err="1" smtClean="0"/>
              <a:t>Samana</a:t>
            </a:r>
            <a:endParaRPr lang="en-US" sz="2800" dirty="0"/>
          </a:p>
        </p:txBody>
      </p:sp>
      <p:sp>
        <p:nvSpPr>
          <p:cNvPr id="6" name="Rectangle 5"/>
          <p:cNvSpPr/>
          <p:nvPr/>
        </p:nvSpPr>
        <p:spPr>
          <a:xfrm>
            <a:off x="4419600" y="3581400"/>
            <a:ext cx="2514600" cy="2862322"/>
          </a:xfrm>
          <a:prstGeom prst="rect">
            <a:avLst/>
          </a:prstGeom>
        </p:spPr>
        <p:txBody>
          <a:bodyPr wrap="square">
            <a:spAutoFit/>
          </a:bodyPr>
          <a:lstStyle/>
          <a:p>
            <a:pPr algn="ctr"/>
            <a:r>
              <a:rPr lang="en-US" sz="2800" b="1" u="sng" dirty="0" smtClean="0"/>
              <a:t>UPA PRANA</a:t>
            </a:r>
          </a:p>
          <a:p>
            <a:pPr algn="ctr"/>
            <a:endParaRPr lang="en-US" sz="1000" dirty="0" smtClean="0"/>
          </a:p>
          <a:p>
            <a:pPr algn="ctr"/>
            <a:r>
              <a:rPr lang="en-US" sz="2800" dirty="0" smtClean="0"/>
              <a:t>Naga</a:t>
            </a:r>
            <a:br>
              <a:rPr lang="en-US" sz="2800" dirty="0" smtClean="0"/>
            </a:br>
            <a:r>
              <a:rPr lang="en-US" sz="2800" dirty="0" err="1" smtClean="0"/>
              <a:t>Kurma</a:t>
            </a:r>
            <a:r>
              <a:rPr lang="en-US" sz="2800" dirty="0" smtClean="0"/>
              <a:t/>
            </a:r>
            <a:br>
              <a:rPr lang="en-US" sz="2800" dirty="0" smtClean="0"/>
            </a:br>
            <a:r>
              <a:rPr lang="en-US" sz="2800" dirty="0" err="1" smtClean="0"/>
              <a:t>Devadatta</a:t>
            </a:r>
            <a:r>
              <a:rPr lang="en-US" sz="2800" dirty="0" smtClean="0"/>
              <a:t/>
            </a:r>
            <a:br>
              <a:rPr lang="en-US" sz="2800" dirty="0" smtClean="0"/>
            </a:br>
            <a:r>
              <a:rPr lang="en-US" sz="2800" dirty="0" err="1" smtClean="0"/>
              <a:t>Krukara</a:t>
            </a:r>
            <a:r>
              <a:rPr lang="en-US" sz="2800" dirty="0" smtClean="0"/>
              <a:t/>
            </a:r>
            <a:br>
              <a:rPr lang="en-US" sz="2800" dirty="0" smtClean="0"/>
            </a:br>
            <a:r>
              <a:rPr lang="en-US" sz="2800" dirty="0" err="1" smtClean="0"/>
              <a:t>Dhananjaya</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BASIC Pranayama</a:t>
            </a:r>
            <a:endParaRPr lang="en-US" b="1" dirty="0"/>
          </a:p>
        </p:txBody>
      </p:sp>
      <p:cxnSp>
        <p:nvCxnSpPr>
          <p:cNvPr id="13" name="Straight Connector 12"/>
          <p:cNvCxnSpPr/>
          <p:nvPr/>
        </p:nvCxnSpPr>
        <p:spPr>
          <a:xfrm rot="5400000" flipH="1" flipV="1">
            <a:off x="838199" y="1371600"/>
            <a:ext cx="10668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1600199" y="1524000"/>
            <a:ext cx="19050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6095999" y="1600200"/>
            <a:ext cx="19050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399" y="1371600"/>
            <a:ext cx="8382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1600200" y="4189412"/>
            <a:ext cx="19050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76600" y="5865812"/>
            <a:ext cx="838200" cy="1588"/>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6172200" y="4189411"/>
            <a:ext cx="19050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2600" y="3960812"/>
            <a:ext cx="8382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48600" y="5865812"/>
            <a:ext cx="838200" cy="1588"/>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18785173">
            <a:off x="602112" y="1475620"/>
            <a:ext cx="1111202" cy="461665"/>
          </a:xfrm>
          <a:prstGeom prst="rect">
            <a:avLst/>
          </a:prstGeom>
          <a:ln>
            <a:noFill/>
          </a:ln>
        </p:spPr>
        <p:txBody>
          <a:bodyPr wrap="none">
            <a:spAutoFit/>
          </a:bodyPr>
          <a:lstStyle/>
          <a:p>
            <a:r>
              <a:rPr lang="en-US" sz="2400" dirty="0" smtClean="0">
                <a:solidFill>
                  <a:srgbClr val="FF0000"/>
                </a:solidFill>
              </a:rPr>
              <a:t>INHALE</a:t>
            </a:r>
            <a:endParaRPr lang="en-US" sz="2400" dirty="0">
              <a:solidFill>
                <a:srgbClr val="FF0000"/>
              </a:solidFill>
            </a:endParaRPr>
          </a:p>
        </p:txBody>
      </p:sp>
      <p:sp>
        <p:nvSpPr>
          <p:cNvPr id="52" name="Rectangle 51"/>
          <p:cNvSpPr/>
          <p:nvPr/>
        </p:nvSpPr>
        <p:spPr>
          <a:xfrm rot="3034990">
            <a:off x="2255074" y="1958787"/>
            <a:ext cx="1146468" cy="461665"/>
          </a:xfrm>
          <a:prstGeom prst="rect">
            <a:avLst/>
          </a:prstGeom>
        </p:spPr>
        <p:txBody>
          <a:bodyPr wrap="none">
            <a:spAutoFit/>
          </a:bodyPr>
          <a:lstStyle/>
          <a:p>
            <a:r>
              <a:rPr lang="en-US" sz="2400" dirty="0" smtClean="0"/>
              <a:t>EXHALE</a:t>
            </a:r>
            <a:endParaRPr lang="en-US" sz="2400" dirty="0"/>
          </a:p>
        </p:txBody>
      </p:sp>
      <p:sp>
        <p:nvSpPr>
          <p:cNvPr id="53" name="Rectangle 52"/>
          <p:cNvSpPr/>
          <p:nvPr/>
        </p:nvSpPr>
        <p:spPr>
          <a:xfrm>
            <a:off x="5562600" y="914400"/>
            <a:ext cx="591829" cy="461665"/>
          </a:xfrm>
          <a:prstGeom prst="rect">
            <a:avLst/>
          </a:prstGeom>
          <a:ln>
            <a:noFill/>
          </a:ln>
        </p:spPr>
        <p:txBody>
          <a:bodyPr wrap="none">
            <a:spAutoFit/>
          </a:bodyPr>
          <a:lstStyle/>
          <a:p>
            <a:r>
              <a:rPr lang="en-US" sz="2400" dirty="0" smtClean="0">
                <a:solidFill>
                  <a:srgbClr val="00B050"/>
                </a:solidFill>
              </a:rPr>
              <a:t>BIC</a:t>
            </a:r>
            <a:endParaRPr lang="en-US" sz="2400" dirty="0">
              <a:solidFill>
                <a:srgbClr val="00B050"/>
              </a:solidFill>
            </a:endParaRPr>
          </a:p>
        </p:txBody>
      </p:sp>
      <p:sp>
        <p:nvSpPr>
          <p:cNvPr id="54" name="Rectangle 53"/>
          <p:cNvSpPr/>
          <p:nvPr/>
        </p:nvSpPr>
        <p:spPr>
          <a:xfrm>
            <a:off x="3352800" y="5867400"/>
            <a:ext cx="718466" cy="461665"/>
          </a:xfrm>
          <a:prstGeom prst="rect">
            <a:avLst/>
          </a:prstGeom>
        </p:spPr>
        <p:txBody>
          <a:bodyPr wrap="none">
            <a:spAutoFit/>
          </a:bodyPr>
          <a:lstStyle/>
          <a:p>
            <a:r>
              <a:rPr lang="en-US" sz="2400" dirty="0" smtClean="0">
                <a:solidFill>
                  <a:srgbClr val="0066CC"/>
                </a:solidFill>
              </a:rPr>
              <a:t>BOC</a:t>
            </a:r>
            <a:endParaRPr lang="en-US" sz="2400" dirty="0">
              <a:solidFill>
                <a:srgbClr val="0066CC"/>
              </a:solidFill>
            </a:endParaRPr>
          </a:p>
        </p:txBody>
      </p:sp>
      <p:sp>
        <p:nvSpPr>
          <p:cNvPr id="58" name="Rectangle 57"/>
          <p:cNvSpPr/>
          <p:nvPr/>
        </p:nvSpPr>
        <p:spPr>
          <a:xfrm rot="3034990">
            <a:off x="6674675" y="4473387"/>
            <a:ext cx="1146468" cy="461665"/>
          </a:xfrm>
          <a:prstGeom prst="rect">
            <a:avLst/>
          </a:prstGeom>
        </p:spPr>
        <p:txBody>
          <a:bodyPr wrap="none">
            <a:spAutoFit/>
          </a:bodyPr>
          <a:lstStyle/>
          <a:p>
            <a:r>
              <a:rPr lang="en-US" sz="2400" dirty="0" smtClean="0"/>
              <a:t>EXHALE</a:t>
            </a:r>
            <a:endParaRPr lang="en-US" sz="2400" dirty="0"/>
          </a:p>
        </p:txBody>
      </p:sp>
      <p:sp>
        <p:nvSpPr>
          <p:cNvPr id="59" name="Rectangle 58"/>
          <p:cNvSpPr/>
          <p:nvPr/>
        </p:nvSpPr>
        <p:spPr>
          <a:xfrm rot="3034990">
            <a:off x="2178873" y="4549587"/>
            <a:ext cx="1146468" cy="461665"/>
          </a:xfrm>
          <a:prstGeom prst="rect">
            <a:avLst/>
          </a:prstGeom>
        </p:spPr>
        <p:txBody>
          <a:bodyPr wrap="none">
            <a:spAutoFit/>
          </a:bodyPr>
          <a:lstStyle/>
          <a:p>
            <a:r>
              <a:rPr lang="en-US" sz="2400" dirty="0" smtClean="0"/>
              <a:t>EXHALE</a:t>
            </a:r>
            <a:endParaRPr lang="en-US" sz="2400" dirty="0"/>
          </a:p>
        </p:txBody>
      </p:sp>
      <p:sp>
        <p:nvSpPr>
          <p:cNvPr id="60" name="Rectangle 59"/>
          <p:cNvSpPr/>
          <p:nvPr/>
        </p:nvSpPr>
        <p:spPr>
          <a:xfrm rot="3034990">
            <a:off x="6598475" y="1882587"/>
            <a:ext cx="1146468" cy="461665"/>
          </a:xfrm>
          <a:prstGeom prst="rect">
            <a:avLst/>
          </a:prstGeom>
        </p:spPr>
        <p:txBody>
          <a:bodyPr wrap="none">
            <a:spAutoFit/>
          </a:bodyPr>
          <a:lstStyle/>
          <a:p>
            <a:r>
              <a:rPr lang="en-US" sz="2400" dirty="0" smtClean="0"/>
              <a:t>EXHALE</a:t>
            </a:r>
            <a:endParaRPr lang="en-US" sz="2400" dirty="0"/>
          </a:p>
        </p:txBody>
      </p:sp>
      <p:sp>
        <p:nvSpPr>
          <p:cNvPr id="61" name="Rectangle 60"/>
          <p:cNvSpPr/>
          <p:nvPr/>
        </p:nvSpPr>
        <p:spPr>
          <a:xfrm>
            <a:off x="5638800" y="3505200"/>
            <a:ext cx="591829" cy="461665"/>
          </a:xfrm>
          <a:prstGeom prst="rect">
            <a:avLst/>
          </a:prstGeom>
        </p:spPr>
        <p:txBody>
          <a:bodyPr wrap="none">
            <a:spAutoFit/>
          </a:bodyPr>
          <a:lstStyle/>
          <a:p>
            <a:r>
              <a:rPr lang="en-US" sz="2400" dirty="0" smtClean="0">
                <a:solidFill>
                  <a:srgbClr val="00B050"/>
                </a:solidFill>
              </a:rPr>
              <a:t>BIC</a:t>
            </a:r>
            <a:endParaRPr lang="en-US" sz="2400" dirty="0">
              <a:solidFill>
                <a:srgbClr val="00B050"/>
              </a:solidFill>
            </a:endParaRPr>
          </a:p>
        </p:txBody>
      </p:sp>
      <p:sp>
        <p:nvSpPr>
          <p:cNvPr id="62" name="Rectangle 61"/>
          <p:cNvSpPr/>
          <p:nvPr/>
        </p:nvSpPr>
        <p:spPr>
          <a:xfrm>
            <a:off x="7924800" y="5867400"/>
            <a:ext cx="718466" cy="461665"/>
          </a:xfrm>
          <a:prstGeom prst="rect">
            <a:avLst/>
          </a:prstGeom>
        </p:spPr>
        <p:txBody>
          <a:bodyPr wrap="none">
            <a:spAutoFit/>
          </a:bodyPr>
          <a:lstStyle/>
          <a:p>
            <a:r>
              <a:rPr lang="en-US" sz="2400" dirty="0" smtClean="0">
                <a:solidFill>
                  <a:srgbClr val="0066CC"/>
                </a:solidFill>
              </a:rPr>
              <a:t>BOC</a:t>
            </a:r>
            <a:endParaRPr lang="en-US" sz="2400" dirty="0">
              <a:solidFill>
                <a:srgbClr val="0066CC"/>
              </a:solidFill>
            </a:endParaRPr>
          </a:p>
        </p:txBody>
      </p:sp>
      <p:cxnSp>
        <p:nvCxnSpPr>
          <p:cNvPr id="65" name="Straight Connector 64"/>
          <p:cNvCxnSpPr/>
          <p:nvPr/>
        </p:nvCxnSpPr>
        <p:spPr>
          <a:xfrm rot="5400000" flipH="1" flipV="1">
            <a:off x="838200" y="4038599"/>
            <a:ext cx="10668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rot="18785173">
            <a:off x="602113" y="4142619"/>
            <a:ext cx="1111202" cy="461665"/>
          </a:xfrm>
          <a:prstGeom prst="rect">
            <a:avLst/>
          </a:prstGeom>
          <a:ln>
            <a:noFill/>
          </a:ln>
        </p:spPr>
        <p:txBody>
          <a:bodyPr wrap="none">
            <a:spAutoFit/>
          </a:bodyPr>
          <a:lstStyle/>
          <a:p>
            <a:r>
              <a:rPr lang="en-US" sz="2400" dirty="0" smtClean="0">
                <a:solidFill>
                  <a:srgbClr val="FF0000"/>
                </a:solidFill>
              </a:rPr>
              <a:t>INHALE</a:t>
            </a:r>
            <a:endParaRPr lang="en-US" sz="2400" dirty="0">
              <a:solidFill>
                <a:srgbClr val="FF0000"/>
              </a:solidFill>
            </a:endParaRPr>
          </a:p>
        </p:txBody>
      </p:sp>
      <p:cxnSp>
        <p:nvCxnSpPr>
          <p:cNvPr id="67" name="Straight Connector 66"/>
          <p:cNvCxnSpPr/>
          <p:nvPr/>
        </p:nvCxnSpPr>
        <p:spPr>
          <a:xfrm rot="5400000" flipH="1" flipV="1">
            <a:off x="4495800" y="1447800"/>
            <a:ext cx="10668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rot="18785173">
            <a:off x="4259713" y="1551820"/>
            <a:ext cx="1111202" cy="461665"/>
          </a:xfrm>
          <a:prstGeom prst="rect">
            <a:avLst/>
          </a:prstGeom>
          <a:ln>
            <a:noFill/>
          </a:ln>
        </p:spPr>
        <p:txBody>
          <a:bodyPr wrap="none">
            <a:spAutoFit/>
          </a:bodyPr>
          <a:lstStyle/>
          <a:p>
            <a:r>
              <a:rPr lang="en-US" sz="2400" dirty="0" smtClean="0">
                <a:solidFill>
                  <a:srgbClr val="FF0000"/>
                </a:solidFill>
              </a:rPr>
              <a:t>INHALE</a:t>
            </a:r>
            <a:endParaRPr lang="en-US" sz="2400" dirty="0">
              <a:solidFill>
                <a:srgbClr val="FF0000"/>
              </a:solidFill>
            </a:endParaRPr>
          </a:p>
        </p:txBody>
      </p:sp>
      <p:cxnSp>
        <p:nvCxnSpPr>
          <p:cNvPr id="69" name="Straight Connector 68"/>
          <p:cNvCxnSpPr/>
          <p:nvPr/>
        </p:nvCxnSpPr>
        <p:spPr>
          <a:xfrm rot="5400000" flipH="1" flipV="1">
            <a:off x="4572000" y="4038600"/>
            <a:ext cx="10668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rot="18785173">
            <a:off x="4335913" y="4142620"/>
            <a:ext cx="1111202" cy="461665"/>
          </a:xfrm>
          <a:prstGeom prst="rect">
            <a:avLst/>
          </a:prstGeom>
          <a:ln>
            <a:noFill/>
          </a:ln>
        </p:spPr>
        <p:txBody>
          <a:bodyPr wrap="none">
            <a:spAutoFit/>
          </a:bodyPr>
          <a:lstStyle/>
          <a:p>
            <a:r>
              <a:rPr lang="en-US" sz="2400" dirty="0" smtClean="0">
                <a:solidFill>
                  <a:srgbClr val="FF0000"/>
                </a:solidFill>
              </a:rPr>
              <a:t>INHALE</a:t>
            </a:r>
            <a:endParaRPr lang="en-US" sz="2400" dirty="0">
              <a:solidFill>
                <a:srgbClr val="FF0000"/>
              </a:solidFill>
            </a:endParaRPr>
          </a:p>
        </p:txBody>
      </p:sp>
      <p:sp>
        <p:nvSpPr>
          <p:cNvPr id="71" name="Slide Number Placeholder 70"/>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par>
                                <p:cTn id="15" presetID="29"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ppt_x</p:attrName>
                                        </p:attrNameLst>
                                      </p:cBhvr>
                                      <p:tavLst>
                                        <p:tav tm="0">
                                          <p:val>
                                            <p:strVal val="#ppt_x-.2"/>
                                          </p:val>
                                        </p:tav>
                                        <p:tav tm="100000">
                                          <p:val>
                                            <p:strVal val="#ppt_x"/>
                                          </p:val>
                                        </p:tav>
                                      </p:tavLst>
                                    </p:anim>
                                    <p:anim calcmode="lin" valueType="num">
                                      <p:cBhvr>
                                        <p:cTn id="18"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3"/>
                                        </p:tgtEl>
                                      </p:cBhvr>
                                    </p:animEffect>
                                  </p:childTnLst>
                                </p:cTn>
                              </p:par>
                              <p:par>
                                <p:cTn id="20" presetID="29"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ppt_x</p:attrName>
                                        </p:attrNameLst>
                                      </p:cBhvr>
                                      <p:tavLst>
                                        <p:tav tm="0">
                                          <p:val>
                                            <p:strVal val="#ppt_x-.2"/>
                                          </p:val>
                                        </p:tav>
                                        <p:tav tm="100000">
                                          <p:val>
                                            <p:strVal val="#ppt_x"/>
                                          </p:val>
                                        </p:tav>
                                      </p:tavLst>
                                    </p:anim>
                                    <p:anim calcmode="lin" valueType="num">
                                      <p:cBhvr>
                                        <p:cTn id="23" dur="10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0"/>
                                        </p:tgtEl>
                                      </p:cBhvr>
                                    </p:animEffect>
                                  </p:childTnLst>
                                </p:cTn>
                              </p:par>
                              <p:par>
                                <p:cTn id="25" presetID="29"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1000" fill="hold"/>
                                        <p:tgtEl>
                                          <p:spTgt spid="67"/>
                                        </p:tgtEl>
                                        <p:attrNameLst>
                                          <p:attrName>ppt_x</p:attrName>
                                        </p:attrNameLst>
                                      </p:cBhvr>
                                      <p:tavLst>
                                        <p:tav tm="0">
                                          <p:val>
                                            <p:strVal val="#ppt_x-.2"/>
                                          </p:val>
                                        </p:tav>
                                        <p:tav tm="100000">
                                          <p:val>
                                            <p:strVal val="#ppt_x"/>
                                          </p:val>
                                        </p:tav>
                                      </p:tavLst>
                                    </p:anim>
                                    <p:anim calcmode="lin" valueType="num">
                                      <p:cBhvr>
                                        <p:cTn id="28" dur="10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7"/>
                                        </p:tgtEl>
                                      </p:cBhvr>
                                    </p:animEffect>
                                  </p:childTnLst>
                                </p:cTn>
                              </p:par>
                              <p:par>
                                <p:cTn id="30" presetID="29"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p:cTn id="32" dur="1000" fill="hold"/>
                                        <p:tgtEl>
                                          <p:spTgt spid="68"/>
                                        </p:tgtEl>
                                        <p:attrNameLst>
                                          <p:attrName>ppt_x</p:attrName>
                                        </p:attrNameLst>
                                      </p:cBhvr>
                                      <p:tavLst>
                                        <p:tav tm="0">
                                          <p:val>
                                            <p:strVal val="#ppt_x-.2"/>
                                          </p:val>
                                        </p:tav>
                                        <p:tav tm="100000">
                                          <p:val>
                                            <p:strVal val="#ppt_x"/>
                                          </p:val>
                                        </p:tav>
                                      </p:tavLst>
                                    </p:anim>
                                    <p:anim calcmode="lin" valueType="num">
                                      <p:cBhvr>
                                        <p:cTn id="33"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ppt_x</p:attrName>
                                        </p:attrNameLst>
                                      </p:cBhvr>
                                      <p:tavLst>
                                        <p:tav tm="0">
                                          <p:val>
                                            <p:strVal val="#ppt_x-.2"/>
                                          </p:val>
                                        </p:tav>
                                        <p:tav tm="100000">
                                          <p:val>
                                            <p:strVal val="#ppt_x"/>
                                          </p:val>
                                        </p:tav>
                                      </p:tavLst>
                                    </p:anim>
                                    <p:anim calcmode="lin" valueType="num">
                                      <p:cBhvr>
                                        <p:cTn id="4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3"/>
                                        </p:tgtEl>
                                      </p:cBhvr>
                                    </p:animEffect>
                                  </p:childTnLst>
                                </p:cTn>
                              </p:par>
                              <p:par>
                                <p:cTn id="42" presetID="29"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ppt_x</p:attrName>
                                        </p:attrNameLst>
                                      </p:cBhvr>
                                      <p:tavLst>
                                        <p:tav tm="0">
                                          <p:val>
                                            <p:strVal val="#ppt_x-.2"/>
                                          </p:val>
                                        </p:tav>
                                        <p:tav tm="100000">
                                          <p:val>
                                            <p:strVal val="#ppt_x"/>
                                          </p:val>
                                        </p:tav>
                                      </p:tavLst>
                                    </p:anim>
                                    <p:anim calcmode="lin" valueType="num">
                                      <p:cBhvr>
                                        <p:cTn id="4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
                                        </p:tgtEl>
                                      </p:cBhvr>
                                    </p:animEffect>
                                  </p:childTnLst>
                                </p:cTn>
                              </p:par>
                              <p:par>
                                <p:cTn id="47" presetID="29"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1000" fill="hold"/>
                                        <p:tgtEl>
                                          <p:spTgt spid="54"/>
                                        </p:tgtEl>
                                        <p:attrNameLst>
                                          <p:attrName>ppt_x</p:attrName>
                                        </p:attrNameLst>
                                      </p:cBhvr>
                                      <p:tavLst>
                                        <p:tav tm="0">
                                          <p:val>
                                            <p:strVal val="#ppt_x-.2"/>
                                          </p:val>
                                        </p:tav>
                                        <p:tav tm="100000">
                                          <p:val>
                                            <p:strVal val="#ppt_x"/>
                                          </p:val>
                                        </p:tav>
                                      </p:tavLst>
                                    </p:anim>
                                    <p:anim calcmode="lin" valueType="num">
                                      <p:cBhvr>
                                        <p:cTn id="50"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4"/>
                                        </p:tgtEl>
                                      </p:cBhvr>
                                    </p:animEffect>
                                  </p:childTnLst>
                                </p:cTn>
                              </p:par>
                              <p:par>
                                <p:cTn id="52" presetID="29" presetClass="entr" presetSubtype="0"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ppt_x</p:attrName>
                                        </p:attrNameLst>
                                      </p:cBhvr>
                                      <p:tavLst>
                                        <p:tav tm="0">
                                          <p:val>
                                            <p:strVal val="#ppt_x-.2"/>
                                          </p:val>
                                        </p:tav>
                                        <p:tav tm="100000">
                                          <p:val>
                                            <p:strVal val="#ppt_x"/>
                                          </p:val>
                                        </p:tav>
                                      </p:tavLst>
                                    </p:anim>
                                    <p:anim calcmode="lin" valueType="num">
                                      <p:cBhvr>
                                        <p:cTn id="55"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9"/>
                                        </p:tgtEl>
                                      </p:cBhvr>
                                    </p:animEffect>
                                  </p:childTnLst>
                                </p:cTn>
                              </p:par>
                              <p:par>
                                <p:cTn id="57" presetID="29"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1000" fill="hold"/>
                                        <p:tgtEl>
                                          <p:spTgt spid="65"/>
                                        </p:tgtEl>
                                        <p:attrNameLst>
                                          <p:attrName>ppt_x</p:attrName>
                                        </p:attrNameLst>
                                      </p:cBhvr>
                                      <p:tavLst>
                                        <p:tav tm="0">
                                          <p:val>
                                            <p:strVal val="#ppt_x-.2"/>
                                          </p:val>
                                        </p:tav>
                                        <p:tav tm="100000">
                                          <p:val>
                                            <p:strVal val="#ppt_x"/>
                                          </p:val>
                                        </p:tav>
                                      </p:tavLst>
                                    </p:anim>
                                    <p:anim calcmode="lin" valueType="num">
                                      <p:cBhvr>
                                        <p:cTn id="60"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65"/>
                                        </p:tgtEl>
                                      </p:cBhvr>
                                    </p:animEffect>
                                  </p:childTnLst>
                                </p:cTn>
                              </p:par>
                              <p:par>
                                <p:cTn id="62" presetID="29" presetClass="entr" presetSubtype="0"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p:cTn id="64" dur="1000" fill="hold"/>
                                        <p:tgtEl>
                                          <p:spTgt spid="66"/>
                                        </p:tgtEl>
                                        <p:attrNameLst>
                                          <p:attrName>ppt_x</p:attrName>
                                        </p:attrNameLst>
                                      </p:cBhvr>
                                      <p:tavLst>
                                        <p:tav tm="0">
                                          <p:val>
                                            <p:strVal val="#ppt_x-.2"/>
                                          </p:val>
                                        </p:tav>
                                        <p:tav tm="100000">
                                          <p:val>
                                            <p:strVal val="#ppt_x"/>
                                          </p:val>
                                        </p:tav>
                                      </p:tavLst>
                                    </p:anim>
                                    <p:anim calcmode="lin" valueType="num">
                                      <p:cBhvr>
                                        <p:cTn id="65"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1000" fill="hold"/>
                                        <p:tgtEl>
                                          <p:spTgt spid="26"/>
                                        </p:tgtEl>
                                        <p:attrNameLst>
                                          <p:attrName>ppt_x</p:attrName>
                                        </p:attrNameLst>
                                      </p:cBhvr>
                                      <p:tavLst>
                                        <p:tav tm="0">
                                          <p:val>
                                            <p:strVal val="#ppt_x-.2"/>
                                          </p:val>
                                        </p:tav>
                                        <p:tav tm="100000">
                                          <p:val>
                                            <p:strVal val="#ppt_x"/>
                                          </p:val>
                                        </p:tav>
                                      </p:tavLst>
                                    </p:anim>
                                    <p:anim calcmode="lin" valueType="num">
                                      <p:cBhvr>
                                        <p:cTn id="7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6"/>
                                        </p:tgtEl>
                                      </p:cBhvr>
                                    </p:animEffect>
                                  </p:childTnLst>
                                </p:cTn>
                              </p:par>
                              <p:par>
                                <p:cTn id="74" presetID="29"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1000" fill="hold"/>
                                        <p:tgtEl>
                                          <p:spTgt spid="27"/>
                                        </p:tgtEl>
                                        <p:attrNameLst>
                                          <p:attrName>ppt_x</p:attrName>
                                        </p:attrNameLst>
                                      </p:cBhvr>
                                      <p:tavLst>
                                        <p:tav tm="0">
                                          <p:val>
                                            <p:strVal val="#ppt_x-.2"/>
                                          </p:val>
                                        </p:tav>
                                        <p:tav tm="100000">
                                          <p:val>
                                            <p:strVal val="#ppt_x"/>
                                          </p:val>
                                        </p:tav>
                                      </p:tavLst>
                                    </p:anim>
                                    <p:anim calcmode="lin" valueType="num">
                                      <p:cBhvr>
                                        <p:cTn id="77"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7"/>
                                        </p:tgtEl>
                                      </p:cBhvr>
                                    </p:animEffect>
                                  </p:childTnLst>
                                </p:cTn>
                              </p:par>
                              <p:par>
                                <p:cTn id="79" presetID="29"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1000" fill="hold"/>
                                        <p:tgtEl>
                                          <p:spTgt spid="28"/>
                                        </p:tgtEl>
                                        <p:attrNameLst>
                                          <p:attrName>ppt_x</p:attrName>
                                        </p:attrNameLst>
                                      </p:cBhvr>
                                      <p:tavLst>
                                        <p:tav tm="0">
                                          <p:val>
                                            <p:strVal val="#ppt_x-.2"/>
                                          </p:val>
                                        </p:tav>
                                        <p:tav tm="100000">
                                          <p:val>
                                            <p:strVal val="#ppt_x"/>
                                          </p:val>
                                        </p:tav>
                                      </p:tavLst>
                                    </p:anim>
                                    <p:anim calcmode="lin" valueType="num">
                                      <p:cBhvr>
                                        <p:cTn id="8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8"/>
                                        </p:tgtEl>
                                      </p:cBhvr>
                                    </p:animEffect>
                                  </p:childTnLst>
                                </p:cTn>
                              </p:par>
                              <p:par>
                                <p:cTn id="84" presetID="29" presetClass="entr" presetSubtype="0"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p:cTn id="86" dur="1000" fill="hold"/>
                                        <p:tgtEl>
                                          <p:spTgt spid="58"/>
                                        </p:tgtEl>
                                        <p:attrNameLst>
                                          <p:attrName>ppt_x</p:attrName>
                                        </p:attrNameLst>
                                      </p:cBhvr>
                                      <p:tavLst>
                                        <p:tav tm="0">
                                          <p:val>
                                            <p:strVal val="#ppt_x-.2"/>
                                          </p:val>
                                        </p:tav>
                                        <p:tav tm="100000">
                                          <p:val>
                                            <p:strVal val="#ppt_x"/>
                                          </p:val>
                                        </p:tav>
                                      </p:tavLst>
                                    </p:anim>
                                    <p:anim calcmode="lin" valueType="num">
                                      <p:cBhvr>
                                        <p:cTn id="87"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88" dur="1000"/>
                                        <p:tgtEl>
                                          <p:spTgt spid="58"/>
                                        </p:tgtEl>
                                      </p:cBhvr>
                                    </p:animEffect>
                                  </p:childTnLst>
                                </p:cTn>
                              </p:par>
                              <p:par>
                                <p:cTn id="89" presetID="29" presetClass="entr" presetSubtype="0" fill="hold" nodeType="with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p:cTn id="91" dur="1000" fill="hold"/>
                                        <p:tgtEl>
                                          <p:spTgt spid="61"/>
                                        </p:tgtEl>
                                        <p:attrNameLst>
                                          <p:attrName>ppt_x</p:attrName>
                                        </p:attrNameLst>
                                      </p:cBhvr>
                                      <p:tavLst>
                                        <p:tav tm="0">
                                          <p:val>
                                            <p:strVal val="#ppt_x-.2"/>
                                          </p:val>
                                        </p:tav>
                                        <p:tav tm="100000">
                                          <p:val>
                                            <p:strVal val="#ppt_x"/>
                                          </p:val>
                                        </p:tav>
                                      </p:tavLst>
                                    </p:anim>
                                    <p:anim calcmode="lin" valueType="num">
                                      <p:cBhvr>
                                        <p:cTn id="92"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93" dur="1000"/>
                                        <p:tgtEl>
                                          <p:spTgt spid="61"/>
                                        </p:tgtEl>
                                      </p:cBhvr>
                                    </p:animEffect>
                                  </p:childTnLst>
                                </p:cTn>
                              </p:par>
                              <p:par>
                                <p:cTn id="94" presetID="29" presetClass="entr" presetSubtype="0" fill="hold" nodeType="withEffect">
                                  <p:stCondLst>
                                    <p:cond delay="0"/>
                                  </p:stCondLst>
                                  <p:childTnLst>
                                    <p:set>
                                      <p:cBhvr>
                                        <p:cTn id="95" dur="1" fill="hold">
                                          <p:stCondLst>
                                            <p:cond delay="0"/>
                                          </p:stCondLst>
                                        </p:cTn>
                                        <p:tgtEl>
                                          <p:spTgt spid="62"/>
                                        </p:tgtEl>
                                        <p:attrNameLst>
                                          <p:attrName>style.visibility</p:attrName>
                                        </p:attrNameLst>
                                      </p:cBhvr>
                                      <p:to>
                                        <p:strVal val="visible"/>
                                      </p:to>
                                    </p:set>
                                    <p:anim calcmode="lin" valueType="num">
                                      <p:cBhvr>
                                        <p:cTn id="96" dur="1000" fill="hold"/>
                                        <p:tgtEl>
                                          <p:spTgt spid="62"/>
                                        </p:tgtEl>
                                        <p:attrNameLst>
                                          <p:attrName>ppt_x</p:attrName>
                                        </p:attrNameLst>
                                      </p:cBhvr>
                                      <p:tavLst>
                                        <p:tav tm="0">
                                          <p:val>
                                            <p:strVal val="#ppt_x-.2"/>
                                          </p:val>
                                        </p:tav>
                                        <p:tav tm="100000">
                                          <p:val>
                                            <p:strVal val="#ppt_x"/>
                                          </p:val>
                                        </p:tav>
                                      </p:tavLst>
                                    </p:anim>
                                    <p:anim calcmode="lin" valueType="num">
                                      <p:cBhvr>
                                        <p:cTn id="97"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8" dur="1000"/>
                                        <p:tgtEl>
                                          <p:spTgt spid="62"/>
                                        </p:tgtEl>
                                      </p:cBhvr>
                                    </p:animEffect>
                                  </p:childTnLst>
                                </p:cTn>
                              </p:par>
                              <p:par>
                                <p:cTn id="99" presetID="29"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ppt_x</p:attrName>
                                        </p:attrNameLst>
                                      </p:cBhvr>
                                      <p:tavLst>
                                        <p:tav tm="0">
                                          <p:val>
                                            <p:strVal val="#ppt_x-.2"/>
                                          </p:val>
                                        </p:tav>
                                        <p:tav tm="100000">
                                          <p:val>
                                            <p:strVal val="#ppt_x"/>
                                          </p:val>
                                        </p:tav>
                                      </p:tavLst>
                                    </p:anim>
                                    <p:anim calcmode="lin" valueType="num">
                                      <p:cBhvr>
                                        <p:cTn id="102"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69"/>
                                        </p:tgtEl>
                                      </p:cBhvr>
                                    </p:animEffect>
                                  </p:childTnLst>
                                </p:cTn>
                              </p:par>
                              <p:par>
                                <p:cTn id="104" presetID="29" presetClass="entr" presetSubtype="0" fill="hold" nodeType="with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1000" fill="hold"/>
                                        <p:tgtEl>
                                          <p:spTgt spid="70"/>
                                        </p:tgtEl>
                                        <p:attrNameLst>
                                          <p:attrName>ppt_x</p:attrName>
                                        </p:attrNameLst>
                                      </p:cBhvr>
                                      <p:tavLst>
                                        <p:tav tm="0">
                                          <p:val>
                                            <p:strVal val="#ppt_x-.2"/>
                                          </p:val>
                                        </p:tav>
                                        <p:tav tm="100000">
                                          <p:val>
                                            <p:strVal val="#ppt_x"/>
                                          </p:val>
                                        </p:tav>
                                      </p:tavLst>
                                    </p:anim>
                                    <p:anim calcmode="lin" valueType="num">
                                      <p:cBhvr>
                                        <p:cTn id="107" dur="1000" fill="hold"/>
                                        <p:tgtEl>
                                          <p:spTgt spid="70"/>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rot="5400000" flipH="1" flipV="1">
            <a:off x="457200" y="2133601"/>
            <a:ext cx="10668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6200000" flipV="1">
            <a:off x="2057400" y="2286001"/>
            <a:ext cx="19050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47800" y="2057401"/>
            <a:ext cx="8382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33800" y="3962401"/>
            <a:ext cx="838200" cy="1588"/>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6096000" y="3122613"/>
            <a:ext cx="1905000" cy="14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86400" y="2894013"/>
            <a:ext cx="8382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72400" y="4799013"/>
            <a:ext cx="838200" cy="1588"/>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495800" y="2970213"/>
            <a:ext cx="10668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18785173">
            <a:off x="297312" y="2161420"/>
            <a:ext cx="1111202" cy="461665"/>
          </a:xfrm>
          <a:prstGeom prst="rect">
            <a:avLst/>
          </a:prstGeom>
          <a:ln>
            <a:noFill/>
          </a:ln>
        </p:spPr>
        <p:txBody>
          <a:bodyPr wrap="none">
            <a:spAutoFit/>
          </a:bodyPr>
          <a:lstStyle/>
          <a:p>
            <a:r>
              <a:rPr lang="en-US" sz="2400" dirty="0" smtClean="0">
                <a:solidFill>
                  <a:srgbClr val="FF0000"/>
                </a:solidFill>
              </a:rPr>
              <a:t>INHALE</a:t>
            </a:r>
            <a:endParaRPr lang="en-US" sz="2400" dirty="0">
              <a:solidFill>
                <a:srgbClr val="FF0000"/>
              </a:solidFill>
            </a:endParaRPr>
          </a:p>
        </p:txBody>
      </p:sp>
      <p:sp>
        <p:nvSpPr>
          <p:cNvPr id="13" name="Rectangle 12"/>
          <p:cNvSpPr/>
          <p:nvPr/>
        </p:nvSpPr>
        <p:spPr>
          <a:xfrm>
            <a:off x="1524000" y="1600200"/>
            <a:ext cx="591829" cy="461665"/>
          </a:xfrm>
          <a:prstGeom prst="rect">
            <a:avLst/>
          </a:prstGeom>
          <a:ln>
            <a:noFill/>
          </a:ln>
        </p:spPr>
        <p:txBody>
          <a:bodyPr wrap="none">
            <a:spAutoFit/>
          </a:bodyPr>
          <a:lstStyle/>
          <a:p>
            <a:r>
              <a:rPr lang="en-US" sz="2400" dirty="0" smtClean="0">
                <a:solidFill>
                  <a:srgbClr val="00B050"/>
                </a:solidFill>
              </a:rPr>
              <a:t>BIC</a:t>
            </a:r>
            <a:endParaRPr lang="en-US" sz="2400" dirty="0">
              <a:solidFill>
                <a:srgbClr val="00B050"/>
              </a:solidFill>
            </a:endParaRPr>
          </a:p>
        </p:txBody>
      </p:sp>
      <p:sp>
        <p:nvSpPr>
          <p:cNvPr id="14" name="Rectangle 13"/>
          <p:cNvSpPr/>
          <p:nvPr/>
        </p:nvSpPr>
        <p:spPr>
          <a:xfrm rot="3034990">
            <a:off x="2483675" y="2415987"/>
            <a:ext cx="1146468" cy="461665"/>
          </a:xfrm>
          <a:prstGeom prst="rect">
            <a:avLst/>
          </a:prstGeom>
        </p:spPr>
        <p:txBody>
          <a:bodyPr wrap="none">
            <a:spAutoFit/>
          </a:bodyPr>
          <a:lstStyle/>
          <a:p>
            <a:r>
              <a:rPr lang="en-US" sz="2400" dirty="0" smtClean="0"/>
              <a:t>EXHALE</a:t>
            </a:r>
            <a:endParaRPr lang="en-US" sz="2400" dirty="0"/>
          </a:p>
        </p:txBody>
      </p:sp>
      <p:sp>
        <p:nvSpPr>
          <p:cNvPr id="15" name="Rectangle 14"/>
          <p:cNvSpPr/>
          <p:nvPr/>
        </p:nvSpPr>
        <p:spPr>
          <a:xfrm>
            <a:off x="3733800" y="3962400"/>
            <a:ext cx="718466" cy="461665"/>
          </a:xfrm>
          <a:prstGeom prst="rect">
            <a:avLst/>
          </a:prstGeom>
        </p:spPr>
        <p:txBody>
          <a:bodyPr wrap="none">
            <a:spAutoFit/>
          </a:bodyPr>
          <a:lstStyle/>
          <a:p>
            <a:r>
              <a:rPr lang="en-US" sz="2400" dirty="0" smtClean="0">
                <a:solidFill>
                  <a:srgbClr val="0066CC"/>
                </a:solidFill>
              </a:rPr>
              <a:t>BOC</a:t>
            </a:r>
            <a:endParaRPr lang="en-US" sz="2400" dirty="0">
              <a:solidFill>
                <a:srgbClr val="0066CC"/>
              </a:solidFill>
            </a:endParaRPr>
          </a:p>
        </p:txBody>
      </p:sp>
      <p:sp>
        <p:nvSpPr>
          <p:cNvPr id="16" name="Rectangle 15"/>
          <p:cNvSpPr/>
          <p:nvPr/>
        </p:nvSpPr>
        <p:spPr>
          <a:xfrm rot="18785173">
            <a:off x="4259712" y="3075819"/>
            <a:ext cx="1111202" cy="461665"/>
          </a:xfrm>
          <a:prstGeom prst="rect">
            <a:avLst/>
          </a:prstGeom>
          <a:ln>
            <a:noFill/>
          </a:ln>
        </p:spPr>
        <p:txBody>
          <a:bodyPr wrap="none">
            <a:spAutoFit/>
          </a:bodyPr>
          <a:lstStyle/>
          <a:p>
            <a:r>
              <a:rPr lang="en-US" sz="2400" dirty="0" smtClean="0">
                <a:solidFill>
                  <a:srgbClr val="FF0000"/>
                </a:solidFill>
              </a:rPr>
              <a:t>INHALE</a:t>
            </a:r>
            <a:endParaRPr lang="en-US" sz="2400" dirty="0">
              <a:solidFill>
                <a:srgbClr val="FF0000"/>
              </a:solidFill>
            </a:endParaRPr>
          </a:p>
        </p:txBody>
      </p:sp>
      <p:sp>
        <p:nvSpPr>
          <p:cNvPr id="17" name="Rectangle 16"/>
          <p:cNvSpPr/>
          <p:nvPr/>
        </p:nvSpPr>
        <p:spPr>
          <a:xfrm>
            <a:off x="5562600" y="2438400"/>
            <a:ext cx="591829" cy="461665"/>
          </a:xfrm>
          <a:prstGeom prst="rect">
            <a:avLst/>
          </a:prstGeom>
          <a:ln>
            <a:noFill/>
          </a:ln>
        </p:spPr>
        <p:txBody>
          <a:bodyPr wrap="none">
            <a:spAutoFit/>
          </a:bodyPr>
          <a:lstStyle/>
          <a:p>
            <a:r>
              <a:rPr lang="en-US" sz="2400" dirty="0" smtClean="0">
                <a:solidFill>
                  <a:srgbClr val="00B050"/>
                </a:solidFill>
              </a:rPr>
              <a:t>BIC</a:t>
            </a:r>
            <a:endParaRPr lang="en-US" sz="2400" dirty="0">
              <a:solidFill>
                <a:srgbClr val="00B050"/>
              </a:solidFill>
            </a:endParaRPr>
          </a:p>
        </p:txBody>
      </p:sp>
      <p:sp>
        <p:nvSpPr>
          <p:cNvPr id="18" name="Rectangle 17"/>
          <p:cNvSpPr/>
          <p:nvPr/>
        </p:nvSpPr>
        <p:spPr>
          <a:xfrm rot="3034990">
            <a:off x="6522274" y="3330387"/>
            <a:ext cx="1146468" cy="461665"/>
          </a:xfrm>
          <a:prstGeom prst="rect">
            <a:avLst/>
          </a:prstGeom>
        </p:spPr>
        <p:txBody>
          <a:bodyPr wrap="none">
            <a:spAutoFit/>
          </a:bodyPr>
          <a:lstStyle/>
          <a:p>
            <a:r>
              <a:rPr lang="en-US" sz="2400" dirty="0" smtClean="0"/>
              <a:t>EXHALE</a:t>
            </a:r>
            <a:endParaRPr lang="en-US" sz="2400" dirty="0"/>
          </a:p>
        </p:txBody>
      </p:sp>
      <p:sp>
        <p:nvSpPr>
          <p:cNvPr id="19" name="Rectangle 18"/>
          <p:cNvSpPr/>
          <p:nvPr/>
        </p:nvSpPr>
        <p:spPr>
          <a:xfrm>
            <a:off x="7848600" y="4800600"/>
            <a:ext cx="718466" cy="461665"/>
          </a:xfrm>
          <a:prstGeom prst="rect">
            <a:avLst/>
          </a:prstGeom>
        </p:spPr>
        <p:txBody>
          <a:bodyPr wrap="none">
            <a:spAutoFit/>
          </a:bodyPr>
          <a:lstStyle/>
          <a:p>
            <a:r>
              <a:rPr lang="en-US" sz="2400" dirty="0" smtClean="0">
                <a:solidFill>
                  <a:srgbClr val="0066CC"/>
                </a:solidFill>
              </a:rPr>
              <a:t>BOC</a:t>
            </a:r>
            <a:endParaRPr lang="en-US" sz="2400" dirty="0">
              <a:solidFill>
                <a:srgbClr val="0066CC"/>
              </a:solidFill>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ppt_x</p:attrName>
                                        </p:attrNameLst>
                                      </p:cBhvr>
                                      <p:tavLst>
                                        <p:tav tm="0">
                                          <p:val>
                                            <p:strVal val="#ppt_x-.2"/>
                                          </p:val>
                                        </p:tav>
                                        <p:tav tm="100000">
                                          <p:val>
                                            <p:strVal val="#ppt_x"/>
                                          </p:val>
                                        </p:tav>
                                      </p:tavLst>
                                    </p:anim>
                                    <p:anim calcmode="lin" valueType="num">
                                      <p:cBhvr>
                                        <p:cTn id="14" dur="2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2000"/>
                                        <p:tgtEl>
                                          <p:spTgt spid="13"/>
                                        </p:tgtEl>
                                      </p:cBhvr>
                                    </p:animEffect>
                                  </p:childTnLst>
                                </p:cTn>
                              </p:par>
                            </p:childTnLst>
                          </p:cTn>
                        </p:par>
                        <p:par>
                          <p:cTn id="16" fill="hold">
                            <p:stCondLst>
                              <p:cond delay="4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ppt_x</p:attrName>
                                        </p:attrNameLst>
                                      </p:cBhvr>
                                      <p:tavLst>
                                        <p:tav tm="0">
                                          <p:val>
                                            <p:strVal val="#ppt_x-.2"/>
                                          </p:val>
                                        </p:tav>
                                        <p:tav tm="100000">
                                          <p:val>
                                            <p:strVal val="#ppt_x"/>
                                          </p:val>
                                        </p:tav>
                                      </p:tavLst>
                                    </p:anim>
                                    <p:anim calcmode="lin" valueType="num">
                                      <p:cBhvr>
                                        <p:cTn id="2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
                                        </p:tgtEl>
                                      </p:cBhvr>
                                    </p:animEffect>
                                  </p:childTnLst>
                                </p:cTn>
                              </p:par>
                            </p:childTnLst>
                          </p:cTn>
                        </p:par>
                        <p:par>
                          <p:cTn id="22" fill="hold">
                            <p:stCondLst>
                              <p:cond delay="6000"/>
                            </p:stCondLst>
                            <p:childTnLst>
                              <p:par>
                                <p:cTn id="23" presetID="29"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000" fill="hold"/>
                                        <p:tgtEl>
                                          <p:spTgt spid="14"/>
                                        </p:tgtEl>
                                        <p:attrNameLst>
                                          <p:attrName>ppt_x</p:attrName>
                                        </p:attrNameLst>
                                      </p:cBhvr>
                                      <p:tavLst>
                                        <p:tav tm="0">
                                          <p:val>
                                            <p:strVal val="#ppt_x-.2"/>
                                          </p:val>
                                        </p:tav>
                                        <p:tav tm="100000">
                                          <p:val>
                                            <p:strVal val="#ppt_x"/>
                                          </p:val>
                                        </p:tav>
                                      </p:tavLst>
                                    </p:anim>
                                    <p:anim calcmode="lin" valueType="num">
                                      <p:cBhvr>
                                        <p:cTn id="26"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2000"/>
                                        <p:tgtEl>
                                          <p:spTgt spid="14"/>
                                        </p:tgtEl>
                                      </p:cBhvr>
                                    </p:animEffect>
                                  </p:childTnLst>
                                </p:cTn>
                              </p:par>
                            </p:childTnLst>
                          </p:cTn>
                        </p:par>
                        <p:par>
                          <p:cTn id="28" fill="hold">
                            <p:stCondLst>
                              <p:cond delay="8000"/>
                            </p:stCondLst>
                            <p:childTnLst>
                              <p:par>
                                <p:cTn id="29" presetID="2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ppt_x</p:attrName>
                                        </p:attrNameLst>
                                      </p:cBhvr>
                                      <p:tavLst>
                                        <p:tav tm="0">
                                          <p:val>
                                            <p:strVal val="#ppt_x-.2"/>
                                          </p:val>
                                        </p:tav>
                                        <p:tav tm="100000">
                                          <p:val>
                                            <p:strVal val="#ppt_x"/>
                                          </p:val>
                                        </p:tav>
                                      </p:tavLst>
                                    </p:anim>
                                    <p:anim calcmode="lin" valueType="num">
                                      <p:cBhvr>
                                        <p:cTn id="32"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2000"/>
                                        <p:tgtEl>
                                          <p:spTgt spid="7"/>
                                        </p:tgtEl>
                                      </p:cBhvr>
                                    </p:animEffect>
                                  </p:childTnLst>
                                </p:cTn>
                              </p:par>
                            </p:childTnLst>
                          </p:cTn>
                        </p:par>
                        <p:par>
                          <p:cTn id="34" fill="hold">
                            <p:stCondLst>
                              <p:cond delay="10000"/>
                            </p:stCondLst>
                            <p:childTnLst>
                              <p:par>
                                <p:cTn id="35" presetID="29"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000" fill="hold"/>
                                        <p:tgtEl>
                                          <p:spTgt spid="15"/>
                                        </p:tgtEl>
                                        <p:attrNameLst>
                                          <p:attrName>ppt_x</p:attrName>
                                        </p:attrNameLst>
                                      </p:cBhvr>
                                      <p:tavLst>
                                        <p:tav tm="0">
                                          <p:val>
                                            <p:strVal val="#ppt_x-.2"/>
                                          </p:val>
                                        </p:tav>
                                        <p:tav tm="100000">
                                          <p:val>
                                            <p:strVal val="#ppt_x"/>
                                          </p:val>
                                        </p:tav>
                                      </p:tavLst>
                                    </p:anim>
                                    <p:anim calcmode="lin" valueType="num">
                                      <p:cBhvr>
                                        <p:cTn id="38"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9" dur="2000"/>
                                        <p:tgtEl>
                                          <p:spTgt spid="15"/>
                                        </p:tgtEl>
                                      </p:cBhvr>
                                    </p:animEffect>
                                  </p:childTnLst>
                                </p:cTn>
                              </p:par>
                            </p:childTnLst>
                          </p:cTn>
                        </p:par>
                        <p:par>
                          <p:cTn id="40" fill="hold">
                            <p:stCondLst>
                              <p:cond delay="12000"/>
                            </p:stCondLst>
                            <p:childTnLst>
                              <p:par>
                                <p:cTn id="41" presetID="29"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000" fill="hold"/>
                                        <p:tgtEl>
                                          <p:spTgt spid="11"/>
                                        </p:tgtEl>
                                        <p:attrNameLst>
                                          <p:attrName>ppt_x</p:attrName>
                                        </p:attrNameLst>
                                      </p:cBhvr>
                                      <p:tavLst>
                                        <p:tav tm="0">
                                          <p:val>
                                            <p:strVal val="#ppt_x-.2"/>
                                          </p:val>
                                        </p:tav>
                                        <p:tav tm="100000">
                                          <p:val>
                                            <p:strVal val="#ppt_x"/>
                                          </p:val>
                                        </p:tav>
                                      </p:tavLst>
                                    </p:anim>
                                    <p:anim calcmode="lin" valueType="num">
                                      <p:cBhvr>
                                        <p:cTn id="44"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5" dur="2000"/>
                                        <p:tgtEl>
                                          <p:spTgt spid="11"/>
                                        </p:tgtEl>
                                      </p:cBhvr>
                                    </p:animEffect>
                                  </p:childTnLst>
                                </p:cTn>
                              </p:par>
                            </p:childTnLst>
                          </p:cTn>
                        </p:par>
                        <p:par>
                          <p:cTn id="46" fill="hold">
                            <p:stCondLst>
                              <p:cond delay="14000"/>
                            </p:stCondLst>
                            <p:childTnLst>
                              <p:par>
                                <p:cTn id="47" presetID="29"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0" fill="hold"/>
                                        <p:tgtEl>
                                          <p:spTgt spid="16"/>
                                        </p:tgtEl>
                                        <p:attrNameLst>
                                          <p:attrName>ppt_x</p:attrName>
                                        </p:attrNameLst>
                                      </p:cBhvr>
                                      <p:tavLst>
                                        <p:tav tm="0">
                                          <p:val>
                                            <p:strVal val="#ppt_x-.2"/>
                                          </p:val>
                                        </p:tav>
                                        <p:tav tm="100000">
                                          <p:val>
                                            <p:strVal val="#ppt_x"/>
                                          </p:val>
                                        </p:tav>
                                      </p:tavLst>
                                    </p:anim>
                                    <p:anim calcmode="lin" valueType="num">
                                      <p:cBhvr>
                                        <p:cTn id="50" dur="2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6"/>
                                        </p:tgtEl>
                                      </p:cBhvr>
                                    </p:animEffect>
                                  </p:childTnLst>
                                </p:cTn>
                              </p:par>
                            </p:childTnLst>
                          </p:cTn>
                        </p:par>
                        <p:par>
                          <p:cTn id="52" fill="hold">
                            <p:stCondLst>
                              <p:cond delay="16000"/>
                            </p:stCondLst>
                            <p:childTnLst>
                              <p:par>
                                <p:cTn id="53" presetID="29"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2000" fill="hold"/>
                                        <p:tgtEl>
                                          <p:spTgt spid="9"/>
                                        </p:tgtEl>
                                        <p:attrNameLst>
                                          <p:attrName>ppt_x</p:attrName>
                                        </p:attrNameLst>
                                      </p:cBhvr>
                                      <p:tavLst>
                                        <p:tav tm="0">
                                          <p:val>
                                            <p:strVal val="#ppt_x-.2"/>
                                          </p:val>
                                        </p:tav>
                                        <p:tav tm="100000">
                                          <p:val>
                                            <p:strVal val="#ppt_x"/>
                                          </p:val>
                                        </p:tav>
                                      </p:tavLst>
                                    </p:anim>
                                    <p:anim calcmode="lin" valueType="num">
                                      <p:cBhvr>
                                        <p:cTn id="56"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7" dur="2000"/>
                                        <p:tgtEl>
                                          <p:spTgt spid="9"/>
                                        </p:tgtEl>
                                      </p:cBhvr>
                                    </p:animEffect>
                                  </p:childTnLst>
                                </p:cTn>
                              </p:par>
                            </p:childTnLst>
                          </p:cTn>
                        </p:par>
                        <p:par>
                          <p:cTn id="58" fill="hold">
                            <p:stCondLst>
                              <p:cond delay="18000"/>
                            </p:stCondLst>
                            <p:childTnLst>
                              <p:par>
                                <p:cTn id="59" presetID="29"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000" fill="hold"/>
                                        <p:tgtEl>
                                          <p:spTgt spid="17"/>
                                        </p:tgtEl>
                                        <p:attrNameLst>
                                          <p:attrName>ppt_x</p:attrName>
                                        </p:attrNameLst>
                                      </p:cBhvr>
                                      <p:tavLst>
                                        <p:tav tm="0">
                                          <p:val>
                                            <p:strVal val="#ppt_x-.2"/>
                                          </p:val>
                                        </p:tav>
                                        <p:tav tm="100000">
                                          <p:val>
                                            <p:strVal val="#ppt_x"/>
                                          </p:val>
                                        </p:tav>
                                      </p:tavLst>
                                    </p:anim>
                                    <p:anim calcmode="lin" valueType="num">
                                      <p:cBhvr>
                                        <p:cTn id="62"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3" dur="2000"/>
                                        <p:tgtEl>
                                          <p:spTgt spid="17"/>
                                        </p:tgtEl>
                                      </p:cBhvr>
                                    </p:animEffect>
                                  </p:childTnLst>
                                </p:cTn>
                              </p:par>
                            </p:childTnLst>
                          </p:cTn>
                        </p:par>
                        <p:par>
                          <p:cTn id="64" fill="hold">
                            <p:stCondLst>
                              <p:cond delay="20000"/>
                            </p:stCondLst>
                            <p:childTnLst>
                              <p:par>
                                <p:cTn id="65" presetID="29"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2000" fill="hold"/>
                                        <p:tgtEl>
                                          <p:spTgt spid="8"/>
                                        </p:tgtEl>
                                        <p:attrNameLst>
                                          <p:attrName>ppt_x</p:attrName>
                                        </p:attrNameLst>
                                      </p:cBhvr>
                                      <p:tavLst>
                                        <p:tav tm="0">
                                          <p:val>
                                            <p:strVal val="#ppt_x-.2"/>
                                          </p:val>
                                        </p:tav>
                                        <p:tav tm="100000">
                                          <p:val>
                                            <p:strVal val="#ppt_x"/>
                                          </p:val>
                                        </p:tav>
                                      </p:tavLst>
                                    </p:anim>
                                    <p:anim calcmode="lin" valueType="num">
                                      <p:cBhvr>
                                        <p:cTn id="6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9" dur="2000"/>
                                        <p:tgtEl>
                                          <p:spTgt spid="8"/>
                                        </p:tgtEl>
                                      </p:cBhvr>
                                    </p:animEffect>
                                  </p:childTnLst>
                                </p:cTn>
                              </p:par>
                            </p:childTnLst>
                          </p:cTn>
                        </p:par>
                        <p:par>
                          <p:cTn id="70" fill="hold">
                            <p:stCondLst>
                              <p:cond delay="22000"/>
                            </p:stCondLst>
                            <p:childTnLst>
                              <p:par>
                                <p:cTn id="71" presetID="29"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2000" fill="hold"/>
                                        <p:tgtEl>
                                          <p:spTgt spid="18"/>
                                        </p:tgtEl>
                                        <p:attrNameLst>
                                          <p:attrName>ppt_x</p:attrName>
                                        </p:attrNameLst>
                                      </p:cBhvr>
                                      <p:tavLst>
                                        <p:tav tm="0">
                                          <p:val>
                                            <p:strVal val="#ppt_x-.2"/>
                                          </p:val>
                                        </p:tav>
                                        <p:tav tm="100000">
                                          <p:val>
                                            <p:strVal val="#ppt_x"/>
                                          </p:val>
                                        </p:tav>
                                      </p:tavLst>
                                    </p:anim>
                                    <p:anim calcmode="lin" valueType="num">
                                      <p:cBhvr>
                                        <p:cTn id="74" dur="2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5" dur="2000"/>
                                        <p:tgtEl>
                                          <p:spTgt spid="18"/>
                                        </p:tgtEl>
                                      </p:cBhvr>
                                    </p:animEffect>
                                  </p:childTnLst>
                                </p:cTn>
                              </p:par>
                            </p:childTnLst>
                          </p:cTn>
                        </p:par>
                        <p:par>
                          <p:cTn id="76" fill="hold">
                            <p:stCondLst>
                              <p:cond delay="24000"/>
                            </p:stCondLst>
                            <p:childTnLst>
                              <p:par>
                                <p:cTn id="77" presetID="29"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2000" fill="hold"/>
                                        <p:tgtEl>
                                          <p:spTgt spid="10"/>
                                        </p:tgtEl>
                                        <p:attrNameLst>
                                          <p:attrName>ppt_x</p:attrName>
                                        </p:attrNameLst>
                                      </p:cBhvr>
                                      <p:tavLst>
                                        <p:tav tm="0">
                                          <p:val>
                                            <p:strVal val="#ppt_x-.2"/>
                                          </p:val>
                                        </p:tav>
                                        <p:tav tm="100000">
                                          <p:val>
                                            <p:strVal val="#ppt_x"/>
                                          </p:val>
                                        </p:tav>
                                      </p:tavLst>
                                    </p:anim>
                                    <p:anim calcmode="lin" valueType="num">
                                      <p:cBhvr>
                                        <p:cTn id="80"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81" dur="2000"/>
                                        <p:tgtEl>
                                          <p:spTgt spid="10"/>
                                        </p:tgtEl>
                                      </p:cBhvr>
                                    </p:animEffect>
                                  </p:childTnLst>
                                </p:cTn>
                              </p:par>
                            </p:childTnLst>
                          </p:cTn>
                        </p:par>
                        <p:par>
                          <p:cTn id="82" fill="hold">
                            <p:stCondLst>
                              <p:cond delay="26000"/>
                            </p:stCondLst>
                            <p:childTnLst>
                              <p:par>
                                <p:cTn id="83" presetID="29"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2000" fill="hold"/>
                                        <p:tgtEl>
                                          <p:spTgt spid="19"/>
                                        </p:tgtEl>
                                        <p:attrNameLst>
                                          <p:attrName>ppt_x</p:attrName>
                                        </p:attrNameLst>
                                      </p:cBhvr>
                                      <p:tavLst>
                                        <p:tav tm="0">
                                          <p:val>
                                            <p:strVal val="#ppt_x-.2"/>
                                          </p:val>
                                        </p:tav>
                                        <p:tav tm="100000">
                                          <p:val>
                                            <p:strVal val="#ppt_x"/>
                                          </p:val>
                                        </p:tav>
                                      </p:tavLst>
                                    </p:anim>
                                    <p:anim calcmode="lin" valueType="num">
                                      <p:cBhvr>
                                        <p:cTn id="86" dur="2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Pranayama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Nadi</a:t>
            </a:r>
            <a:r>
              <a:rPr lang="en-US" dirty="0" smtClean="0"/>
              <a:t> </a:t>
            </a:r>
            <a:r>
              <a:rPr lang="en-US" dirty="0" err="1" smtClean="0"/>
              <a:t>Shodhana</a:t>
            </a:r>
            <a:endParaRPr lang="en-US" dirty="0" smtClean="0"/>
          </a:p>
          <a:p>
            <a:pPr marL="514350" indent="-514350">
              <a:buFont typeface="+mj-lt"/>
              <a:buAutoNum type="arabicPeriod"/>
            </a:pPr>
            <a:r>
              <a:rPr lang="en-US" dirty="0" err="1" smtClean="0"/>
              <a:t>Kapalabhati</a:t>
            </a:r>
            <a:endParaRPr lang="en-US" dirty="0" smtClean="0"/>
          </a:p>
          <a:p>
            <a:pPr marL="514350" indent="-514350">
              <a:buFont typeface="+mj-lt"/>
              <a:buAutoNum type="arabicPeriod"/>
            </a:pPr>
            <a:r>
              <a:rPr lang="en-US" dirty="0" err="1" smtClean="0"/>
              <a:t>Bhastrika</a:t>
            </a:r>
            <a:endParaRPr lang="en-US" dirty="0" smtClean="0"/>
          </a:p>
          <a:p>
            <a:pPr marL="514350" indent="-514350">
              <a:buFont typeface="+mj-lt"/>
              <a:buAutoNum type="arabicPeriod"/>
            </a:pPr>
            <a:r>
              <a:rPr lang="en-US" dirty="0" err="1" smtClean="0"/>
              <a:t>Sheetali</a:t>
            </a:r>
            <a:endParaRPr lang="en-US" dirty="0" smtClean="0"/>
          </a:p>
          <a:p>
            <a:pPr marL="514350" indent="-514350">
              <a:buFont typeface="+mj-lt"/>
              <a:buAutoNum type="arabicPeriod"/>
            </a:pPr>
            <a:r>
              <a:rPr lang="en-US" dirty="0" err="1" smtClean="0"/>
              <a:t>Sheetkari</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2667000"/>
          </a:xfrm>
        </p:spPr>
        <p:txBody>
          <a:bodyPr/>
          <a:lstStyle/>
          <a:p>
            <a:pPr>
              <a:buNone/>
            </a:pPr>
            <a:r>
              <a:rPr lang="en-US" dirty="0" smtClean="0"/>
              <a:t>Pranayama induces calmness and tranquility. When the flow of Prana in Ida and </a:t>
            </a:r>
            <a:r>
              <a:rPr lang="en-US" dirty="0" err="1" smtClean="0"/>
              <a:t>Pingala</a:t>
            </a:r>
            <a:r>
              <a:rPr lang="en-US" dirty="0" smtClean="0"/>
              <a:t> </a:t>
            </a:r>
            <a:r>
              <a:rPr lang="en-US" dirty="0" err="1" smtClean="0"/>
              <a:t>nadi</a:t>
            </a:r>
            <a:r>
              <a:rPr lang="en-US" dirty="0" smtClean="0"/>
              <a:t> is equalized, whole body is nourished with extra oxygen and carbon-</a:t>
            </a:r>
            <a:r>
              <a:rPr lang="en-US" dirty="0" err="1" smtClean="0"/>
              <a:t>di</a:t>
            </a:r>
            <a:r>
              <a:rPr lang="en-US" dirty="0" smtClean="0"/>
              <a:t>-oxide is efficiently expelled.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graphicFrame>
        <p:nvGraphicFramePr>
          <p:cNvPr id="5" name="Table 4"/>
          <p:cNvGraphicFramePr>
            <a:graphicFrameLocks noGrp="1"/>
          </p:cNvGraphicFramePr>
          <p:nvPr/>
        </p:nvGraphicFramePr>
        <p:xfrm>
          <a:off x="457200" y="2895595"/>
          <a:ext cx="7215125" cy="3733807"/>
        </p:xfrm>
        <a:graphic>
          <a:graphicData uri="http://schemas.openxmlformats.org/drawingml/2006/table">
            <a:tbl>
              <a:tblPr>
                <a:tableStyleId>{775DCB02-9BB8-47FD-8907-85C794F793BA}</a:tableStyleId>
              </a:tblPr>
              <a:tblGrid>
                <a:gridCol w="1119124"/>
                <a:gridCol w="3124200"/>
                <a:gridCol w="2971801"/>
              </a:tblGrid>
              <a:tr h="339437">
                <a:tc>
                  <a:txBody>
                    <a:bodyPr/>
                    <a:lstStyle/>
                    <a:p>
                      <a:pPr marL="0" marR="0" algn="ctr">
                        <a:lnSpc>
                          <a:spcPct val="115000"/>
                        </a:lnSpc>
                        <a:spcBef>
                          <a:spcPts val="0"/>
                        </a:spcBef>
                        <a:spcAft>
                          <a:spcPts val="0"/>
                        </a:spcAft>
                      </a:pPr>
                      <a:r>
                        <a:rPr lang="en-US" sz="1400" b="1" dirty="0"/>
                        <a:t>QUALITY</a:t>
                      </a:r>
                      <a:endParaRPr lang="en-US" sz="1100" b="1" dirty="0">
                        <a:latin typeface="Calibri"/>
                        <a:ea typeface="Times New Roman"/>
                        <a:cs typeface="Times New Roman"/>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t>IDA</a:t>
                      </a:r>
                      <a:endParaRPr lang="en-US" sz="1100" b="1" dirty="0">
                        <a:latin typeface="Calibri"/>
                        <a:ea typeface="Times New Roman"/>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t>PINGALA</a:t>
                      </a:r>
                      <a:endParaRPr lang="en-US" sz="1100" b="1" dirty="0">
                        <a:latin typeface="Calibri"/>
                        <a:ea typeface="Times New Roman"/>
                        <a:cs typeface="Times New Roman"/>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39437">
                <a:tc>
                  <a:txBody>
                    <a:bodyPr/>
                    <a:lstStyle/>
                    <a:p>
                      <a:pPr marL="0" marR="0" algn="ctr">
                        <a:lnSpc>
                          <a:spcPct val="115000"/>
                        </a:lnSpc>
                        <a:spcBef>
                          <a:spcPts val="0"/>
                        </a:spcBef>
                        <a:spcAft>
                          <a:spcPts val="0"/>
                        </a:spcAft>
                      </a:pPr>
                      <a:r>
                        <a:rPr lang="en-US" sz="1400" b="1" dirty="0"/>
                        <a:t>Breath</a:t>
                      </a:r>
                      <a:endParaRPr lang="en-US" sz="1100" b="1" dirty="0">
                        <a:latin typeface="Calibri"/>
                        <a:ea typeface="Times New Roman"/>
                        <a:cs typeface="Times New Roman"/>
                      </a:endParaRPr>
                    </a:p>
                  </a:txBody>
                  <a:tcPr marL="68580" marR="68580" marT="0" marB="0">
                    <a:lnT w="381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b="1" dirty="0"/>
                        <a:t>Left nostril</a:t>
                      </a:r>
                      <a:endParaRPr lang="en-US" sz="1100" b="1" dirty="0">
                        <a:latin typeface="Calibri"/>
                        <a:ea typeface="Times New Roman"/>
                        <a:cs typeface="Times New Roman"/>
                      </a:endParaRPr>
                    </a:p>
                  </a:txBody>
                  <a:tcPr marL="68580" marR="68580" marT="0" marB="0">
                    <a:lnT w="381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b="1"/>
                        <a:t>Right nostril</a:t>
                      </a:r>
                      <a:endParaRPr lang="en-US" sz="1100" b="1">
                        <a:latin typeface="Calibri"/>
                        <a:ea typeface="Times New Roman"/>
                        <a:cs typeface="Times New Roman"/>
                      </a:endParaRPr>
                    </a:p>
                  </a:txBody>
                  <a:tcPr marL="68580" marR="68580" marT="0" marB="0">
                    <a:lnT w="38100" cap="flat" cmpd="sng" algn="ctr">
                      <a:solidFill>
                        <a:schemeClr val="tx1"/>
                      </a:solidFill>
                      <a:prstDash val="solid"/>
                      <a:round/>
                      <a:headEnd type="none" w="med" len="med"/>
                      <a:tailEnd type="none" w="med" len="med"/>
                    </a:lnT>
                  </a:tcPr>
                </a:tc>
              </a:tr>
              <a:tr h="339437">
                <a:tc>
                  <a:txBody>
                    <a:bodyPr/>
                    <a:lstStyle/>
                    <a:p>
                      <a:pPr marL="0" marR="0" algn="ctr">
                        <a:lnSpc>
                          <a:spcPct val="115000"/>
                        </a:lnSpc>
                        <a:spcBef>
                          <a:spcPts val="0"/>
                        </a:spcBef>
                        <a:spcAft>
                          <a:spcPts val="0"/>
                        </a:spcAft>
                      </a:pPr>
                      <a:r>
                        <a:rPr lang="en-US" sz="1400" b="1"/>
                        <a:t>Temperature</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Cold</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Hot</a:t>
                      </a:r>
                      <a:endParaRPr lang="en-US" sz="1100" b="1">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Sex</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Female</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Male</a:t>
                      </a:r>
                      <a:endParaRPr lang="en-US" sz="1100" b="1">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Quality</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Mental</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Physical</a:t>
                      </a:r>
                      <a:endParaRPr lang="en-US" sz="1100" b="1">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Metal</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Silver</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Gold</a:t>
                      </a:r>
                      <a:endParaRPr lang="en-US" sz="1100" b="1">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Colour</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Blue</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Red</a:t>
                      </a:r>
                      <a:endParaRPr lang="en-US" sz="1100" b="1">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Energy</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t>Negative</a:t>
                      </a:r>
                      <a:endParaRPr lang="en-US" sz="1100" b="1"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t>Positive</a:t>
                      </a:r>
                      <a:endParaRPr lang="en-US" sz="1100" b="1" dirty="0">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Nerves</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t>Parasympathetic</a:t>
                      </a:r>
                      <a:endParaRPr lang="en-US" sz="1100" b="1"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t>Sympathetic</a:t>
                      </a:r>
                      <a:endParaRPr lang="en-US" sz="1100" b="1" dirty="0">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River</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Yamuna</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Ganga</a:t>
                      </a:r>
                      <a:endParaRPr lang="en-US" sz="1100" b="1">
                        <a:latin typeface="Calibri"/>
                        <a:ea typeface="Times New Roman"/>
                        <a:cs typeface="Times New Roman"/>
                      </a:endParaRPr>
                    </a:p>
                  </a:txBody>
                  <a:tcPr marL="68580" marR="68580" marT="0" marB="0"/>
                </a:tc>
              </a:tr>
              <a:tr h="339437">
                <a:tc>
                  <a:txBody>
                    <a:bodyPr/>
                    <a:lstStyle/>
                    <a:p>
                      <a:pPr marL="0" marR="0" algn="ctr">
                        <a:lnSpc>
                          <a:spcPct val="115000"/>
                        </a:lnSpc>
                        <a:spcBef>
                          <a:spcPts val="0"/>
                        </a:spcBef>
                        <a:spcAft>
                          <a:spcPts val="0"/>
                        </a:spcAft>
                      </a:pPr>
                      <a:r>
                        <a:rPr lang="en-US" sz="1400" b="1"/>
                        <a:t>Planet</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a:t>Moon</a:t>
                      </a:r>
                      <a:endParaRPr lang="en-US" sz="1100" b="1">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t>Sun</a:t>
                      </a:r>
                      <a:endParaRPr lang="en-US" sz="1100" b="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http://t2.gstatic.com/images?q=tbn:ANd9GcR8rXlTRPsx0bcFn6Q9der0viUoCRdH0tXeMO2493mbxOv65mc4Gw"/>
          <p:cNvPicPr>
            <a:picLocks noChangeAspect="1" noChangeArrowheads="1"/>
          </p:cNvPicPr>
          <p:nvPr/>
        </p:nvPicPr>
        <p:blipFill>
          <a:blip r:embed="rId2"/>
          <a:srcRect/>
          <a:stretch>
            <a:fillRect/>
          </a:stretch>
        </p:blipFill>
        <p:spPr bwMode="auto">
          <a:xfrm>
            <a:off x="381000" y="304800"/>
            <a:ext cx="3429000" cy="3962400"/>
          </a:xfrm>
          <a:prstGeom prst="rect">
            <a:avLst/>
          </a:prstGeom>
          <a:noFill/>
          <a:ln w="9525">
            <a:noFill/>
            <a:miter lim="800000"/>
            <a:headEnd/>
            <a:tailEnd/>
          </a:ln>
        </p:spPr>
      </p:pic>
      <p:pic>
        <p:nvPicPr>
          <p:cNvPr id="6148" name="Picture 3" descr="C:\Users\Dr vijayalakshmi\Desktop\imagesCAZIFSJ8.jpg"/>
          <p:cNvPicPr>
            <a:picLocks noGrp="1" noChangeAspect="1" noChangeArrowheads="1"/>
          </p:cNvPicPr>
          <p:nvPr>
            <p:ph idx="1"/>
          </p:nvPr>
        </p:nvPicPr>
        <p:blipFill>
          <a:blip r:embed="rId3"/>
          <a:srcRect/>
          <a:stretch>
            <a:fillRect/>
          </a:stretch>
        </p:blipFill>
        <p:spPr>
          <a:xfrm>
            <a:off x="5410200" y="2895600"/>
            <a:ext cx="2752725" cy="3514725"/>
          </a:xfrm>
          <a:noFill/>
        </p:spPr>
      </p:pic>
      <p:sp>
        <p:nvSpPr>
          <p:cNvPr id="6149" name="TextBox 5"/>
          <p:cNvSpPr txBox="1">
            <a:spLocks noChangeArrowheads="1"/>
          </p:cNvSpPr>
          <p:nvPr/>
        </p:nvSpPr>
        <p:spPr bwMode="auto">
          <a:xfrm>
            <a:off x="609600" y="4495800"/>
            <a:ext cx="3048000" cy="923330"/>
          </a:xfrm>
          <a:prstGeom prst="rect">
            <a:avLst/>
          </a:prstGeom>
          <a:noFill/>
          <a:ln w="9525">
            <a:noFill/>
            <a:miter lim="800000"/>
            <a:headEnd/>
            <a:tailEnd/>
          </a:ln>
        </p:spPr>
        <p:txBody>
          <a:bodyPr>
            <a:spAutoFit/>
          </a:bodyPr>
          <a:lstStyle/>
          <a:p>
            <a:pPr>
              <a:buFont typeface="Arial" pitchFamily="34" charset="0"/>
              <a:buChar char="•"/>
            </a:pPr>
            <a:r>
              <a:rPr lang="en-US" dirty="0" smtClean="0"/>
              <a:t>HEALTH</a:t>
            </a:r>
          </a:p>
          <a:p>
            <a:pPr>
              <a:buFont typeface="Arial" pitchFamily="34" charset="0"/>
              <a:buChar char="•"/>
            </a:pPr>
            <a:r>
              <a:rPr lang="en-US" dirty="0" smtClean="0"/>
              <a:t>HAPPINESS</a:t>
            </a:r>
          </a:p>
          <a:p>
            <a:pPr>
              <a:buFont typeface="Arial" pitchFamily="34" charset="0"/>
              <a:buChar char="•"/>
            </a:pPr>
            <a:r>
              <a:rPr lang="en-US" dirty="0" smtClean="0"/>
              <a:t>WEALTH-WELL BEING</a:t>
            </a:r>
            <a:endParaRPr lang="en-US" dirty="0"/>
          </a:p>
        </p:txBody>
      </p:sp>
      <p:sp>
        <p:nvSpPr>
          <p:cNvPr id="6150" name="TextBox 6"/>
          <p:cNvSpPr txBox="1">
            <a:spLocks noChangeArrowheads="1"/>
          </p:cNvSpPr>
          <p:nvPr/>
        </p:nvSpPr>
        <p:spPr bwMode="auto">
          <a:xfrm>
            <a:off x="4800600" y="1905000"/>
            <a:ext cx="2590800" cy="646113"/>
          </a:xfrm>
          <a:prstGeom prst="rect">
            <a:avLst/>
          </a:prstGeom>
          <a:noFill/>
          <a:ln w="9525">
            <a:noFill/>
            <a:miter lim="800000"/>
            <a:headEnd/>
            <a:tailEnd/>
          </a:ln>
        </p:spPr>
        <p:txBody>
          <a:bodyPr>
            <a:spAutoFit/>
          </a:bodyPr>
          <a:lstStyle/>
          <a:p>
            <a:r>
              <a:rPr lang="en-US"/>
              <a:t>SUCCESS……..!</a:t>
            </a:r>
          </a:p>
          <a:p>
            <a:r>
              <a:rPr lang="en-US"/>
              <a:t>FAILURE ………?</a:t>
            </a:r>
          </a:p>
        </p:txBody>
      </p:sp>
      <p:sp>
        <p:nvSpPr>
          <p:cNvPr id="6151" name="TextBox 7"/>
          <p:cNvSpPr txBox="1">
            <a:spLocks noChangeArrowheads="1"/>
          </p:cNvSpPr>
          <p:nvPr/>
        </p:nvSpPr>
        <p:spPr bwMode="auto">
          <a:xfrm>
            <a:off x="914400" y="5943600"/>
            <a:ext cx="2238375" cy="369888"/>
          </a:xfrm>
          <a:prstGeom prst="rect">
            <a:avLst/>
          </a:prstGeom>
          <a:noFill/>
          <a:ln w="9525">
            <a:noFill/>
            <a:miter lim="800000"/>
            <a:headEnd/>
            <a:tailEnd/>
          </a:ln>
        </p:spPr>
        <p:txBody>
          <a:bodyPr wrap="none">
            <a:spAutoFit/>
          </a:bodyPr>
          <a:lstStyle/>
          <a:p>
            <a:r>
              <a:rPr lang="en-US"/>
              <a:t>IT DEPENDS ON US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pPr>
              <a:buNone/>
            </a:pPr>
            <a:r>
              <a:rPr lang="en-US" dirty="0" err="1" smtClean="0"/>
              <a:t>Asanas</a:t>
            </a:r>
            <a:r>
              <a:rPr lang="en-US" dirty="0" smtClean="0"/>
              <a:t> bring about body flexibility, Pranayama brings about control over breath and emotions and Meditation brings calmness of mind and oneness of humanity with cosmic consciousness.</a:t>
            </a:r>
          </a:p>
          <a:p>
            <a:pPr>
              <a:buNone/>
            </a:pPr>
            <a:r>
              <a:rPr lang="en-US" dirty="0" err="1" smtClean="0"/>
              <a:t>Asanas</a:t>
            </a:r>
            <a:r>
              <a:rPr lang="en-US" dirty="0" smtClean="0"/>
              <a:t>, Pranayama and Meditation mark a transition from the physical to the psychological well-being of an individual.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144655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MUDRAS</a:t>
            </a:r>
            <a:endParaRPr lang="en-US" sz="8800" b="1" cap="none"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5" name="Rectangle 4"/>
          <p:cNvSpPr/>
          <p:nvPr/>
        </p:nvSpPr>
        <p:spPr>
          <a:xfrm>
            <a:off x="0" y="1703487"/>
            <a:ext cx="9144000" cy="4524315"/>
          </a:xfrm>
          <a:prstGeom prst="rect">
            <a:avLst/>
          </a:prstGeom>
        </p:spPr>
        <p:txBody>
          <a:bodyPr wrap="square">
            <a:spAutoFit/>
          </a:bodyPr>
          <a:lstStyle/>
          <a:p>
            <a:r>
              <a:rPr lang="en-US" sz="3200" dirty="0" err="1" smtClean="0"/>
              <a:t>Mudras</a:t>
            </a:r>
            <a:r>
              <a:rPr lang="en-US" sz="3200" dirty="0" smtClean="0"/>
              <a:t> are specific body/finger positions which channelizes the energy. </a:t>
            </a:r>
            <a:r>
              <a:rPr lang="en-US" sz="3200" dirty="0" err="1" smtClean="0"/>
              <a:t>Mudras</a:t>
            </a:r>
            <a:r>
              <a:rPr lang="en-US" sz="3200" dirty="0" smtClean="0"/>
              <a:t> can be done while you are seated, lying down, standing or walking, but be sure your body position is symmetrical, centered and relaxed. </a:t>
            </a:r>
            <a:br>
              <a:rPr lang="en-US" sz="3200" dirty="0" smtClean="0"/>
            </a:br>
            <a:r>
              <a:rPr lang="en-US" sz="3200" dirty="0" smtClean="0"/>
              <a:t>	The best time to practice </a:t>
            </a:r>
            <a:r>
              <a:rPr lang="en-US" sz="3200" dirty="0" err="1" smtClean="0"/>
              <a:t>Mudra</a:t>
            </a:r>
            <a:r>
              <a:rPr lang="en-US" sz="3200" dirty="0" smtClean="0"/>
              <a:t> is a few minutes before and after sleep, while you travel in a car, OF COURSE with your driver...!!! Or during breaks at work.</a:t>
            </a:r>
            <a:endParaRPr lang="en-US" sz="3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	When a </a:t>
            </a:r>
            <a:r>
              <a:rPr lang="en-US" dirty="0" err="1" smtClean="0"/>
              <a:t>Mudra</a:t>
            </a:r>
            <a:r>
              <a:rPr lang="en-US" dirty="0" smtClean="0"/>
              <a:t> is done with full concentration, affirmation and a state of serenity is maintained, cerebral activity is calmed and regenerated. This promotes memory – ability to recollect and creativity as well.</a:t>
            </a:r>
            <a:br>
              <a:rPr lang="en-US" dirty="0" smtClean="0"/>
            </a:br>
            <a:r>
              <a:rPr lang="en-US" dirty="0" smtClean="0"/>
              <a:t>	</a:t>
            </a:r>
            <a:r>
              <a:rPr lang="en-US" dirty="0" err="1" smtClean="0"/>
              <a:t>Mudras</a:t>
            </a:r>
            <a:r>
              <a:rPr lang="en-US" dirty="0" smtClean="0"/>
              <a:t> have a wondrous effect on the emotional area of our lives. Mood fluctuations, which many people suffer today, can often be largely eliminated within a few days by using </a:t>
            </a:r>
            <a:r>
              <a:rPr lang="en-US" dirty="0" err="1" smtClean="0"/>
              <a:t>Mudras</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GANESH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6" name="Rectangle 5"/>
          <p:cNvSpPr/>
          <p:nvPr/>
        </p:nvSpPr>
        <p:spPr>
          <a:xfrm>
            <a:off x="1905000" y="3746718"/>
            <a:ext cx="6345520" cy="2246769"/>
          </a:xfrm>
          <a:prstGeom prst="rect">
            <a:avLst/>
          </a:prstGeom>
        </p:spPr>
        <p:txBody>
          <a:bodyPr wrap="none">
            <a:spAutoFit/>
          </a:bodyPr>
          <a:lstStyle/>
          <a:p>
            <a:r>
              <a:rPr lang="en-US" sz="2800" dirty="0" smtClean="0"/>
              <a:t>BENEFITS</a:t>
            </a:r>
          </a:p>
          <a:p>
            <a:pPr marL="342900" indent="-342900">
              <a:buAutoNum type="arabicPeriod"/>
            </a:pPr>
            <a:r>
              <a:rPr lang="en-US" sz="2800" dirty="0" smtClean="0"/>
              <a:t>Stimulates Heart activity,</a:t>
            </a:r>
          </a:p>
          <a:p>
            <a:pPr marL="342900" indent="-342900">
              <a:buAutoNum type="arabicPeriod"/>
            </a:pPr>
            <a:r>
              <a:rPr lang="en-US" sz="2800" dirty="0" smtClean="0"/>
              <a:t>Opens up the bronchial tubes,</a:t>
            </a:r>
          </a:p>
          <a:p>
            <a:pPr marL="342900" indent="-342900">
              <a:buAutoNum type="arabicPeriod"/>
            </a:pPr>
            <a:r>
              <a:rPr lang="en-US" sz="2800" dirty="0" smtClean="0"/>
              <a:t>Gives courage and confidence and</a:t>
            </a:r>
          </a:p>
          <a:p>
            <a:pPr marL="342900" indent="-342900">
              <a:buAutoNum type="arabicPeriod"/>
            </a:pPr>
            <a:r>
              <a:rPr lang="en-US" sz="2800" dirty="0" smtClean="0"/>
              <a:t>Openness towards other human beings.</a:t>
            </a:r>
          </a:p>
        </p:txBody>
      </p:sp>
      <p:pic>
        <p:nvPicPr>
          <p:cNvPr id="7" name="Picture 5" descr="D:\Presentations\yoga mudras\60.jpg"/>
          <p:cNvPicPr>
            <a:picLocks noChangeAspect="1" noChangeArrowheads="1"/>
          </p:cNvPicPr>
          <p:nvPr/>
        </p:nvPicPr>
        <p:blipFill>
          <a:blip r:embed="rId2"/>
          <a:srcRect/>
          <a:stretch>
            <a:fillRect/>
          </a:stretch>
        </p:blipFill>
        <p:spPr bwMode="auto">
          <a:xfrm>
            <a:off x="2590800" y="1219200"/>
            <a:ext cx="4038600" cy="2371049"/>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esentations\yoga mudras\prana_mudra.jpg"/>
          <p:cNvPicPr>
            <a:picLocks noChangeAspect="1" noChangeArrowheads="1"/>
          </p:cNvPicPr>
          <p:nvPr/>
        </p:nvPicPr>
        <p:blipFill>
          <a:blip r:embed="rId3"/>
          <a:srcRect/>
          <a:stretch>
            <a:fillRect/>
          </a:stretch>
        </p:blipFill>
        <p:spPr bwMode="auto">
          <a:xfrm>
            <a:off x="228600" y="925577"/>
            <a:ext cx="3200400" cy="5170423"/>
          </a:xfrm>
          <a:prstGeom prst="rect">
            <a:avLst/>
          </a:prstGeom>
          <a:noFill/>
        </p:spPr>
      </p:pic>
      <p:sp>
        <p:nvSpPr>
          <p:cNvPr id="12" name="Rectangle 11"/>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PRANA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14" name="Rectangle 13"/>
          <p:cNvSpPr/>
          <p:nvPr/>
        </p:nvSpPr>
        <p:spPr>
          <a:xfrm>
            <a:off x="3447069" y="1715631"/>
            <a:ext cx="5544531" cy="2246769"/>
          </a:xfrm>
          <a:prstGeom prst="rect">
            <a:avLst/>
          </a:prstGeom>
        </p:spPr>
        <p:txBody>
          <a:bodyPr wrap="none">
            <a:spAutoFit/>
          </a:bodyPr>
          <a:lstStyle/>
          <a:p>
            <a:r>
              <a:rPr lang="en-US" sz="2800" dirty="0" smtClean="0"/>
              <a:t>BENEFITS</a:t>
            </a:r>
          </a:p>
          <a:p>
            <a:pPr marL="342900" indent="-342900">
              <a:buAutoNum type="arabicPeriod"/>
            </a:pPr>
            <a:r>
              <a:rPr lang="en-US" sz="2800" dirty="0" smtClean="0"/>
              <a:t>Increases vitality, </a:t>
            </a:r>
          </a:p>
          <a:p>
            <a:pPr marL="342900" indent="-342900">
              <a:buAutoNum type="arabicPeriod"/>
            </a:pPr>
            <a:r>
              <a:rPr lang="en-US" sz="2800" dirty="0" smtClean="0"/>
              <a:t>Reduces fatigue and nervousness, </a:t>
            </a:r>
          </a:p>
          <a:p>
            <a:pPr marL="342900" indent="-342900">
              <a:buAutoNum type="arabicPeriod"/>
            </a:pPr>
            <a:r>
              <a:rPr lang="en-US" sz="2800" dirty="0" smtClean="0"/>
              <a:t>Improves vision, </a:t>
            </a:r>
          </a:p>
          <a:p>
            <a:pPr marL="342900" indent="-342900">
              <a:buAutoNum type="arabicPeriod"/>
            </a:pPr>
            <a:r>
              <a:rPr lang="en-US" sz="2800" dirty="0" smtClean="0"/>
              <a:t>Increases assertiveness.</a:t>
            </a:r>
            <a:endParaRPr lang="en-US" sz="28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APANA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pic>
        <p:nvPicPr>
          <p:cNvPr id="6" name="Picture 5" descr="D:\Presentations\yoga mudras\images.jpg"/>
          <p:cNvPicPr>
            <a:picLocks noChangeAspect="1" noChangeArrowheads="1"/>
          </p:cNvPicPr>
          <p:nvPr/>
        </p:nvPicPr>
        <p:blipFill>
          <a:blip r:embed="rId2"/>
          <a:srcRect/>
          <a:stretch>
            <a:fillRect/>
          </a:stretch>
        </p:blipFill>
        <p:spPr bwMode="auto">
          <a:xfrm>
            <a:off x="381000" y="914400"/>
            <a:ext cx="3124200" cy="5105400"/>
          </a:xfrm>
          <a:prstGeom prst="rect">
            <a:avLst/>
          </a:prstGeom>
          <a:noFill/>
        </p:spPr>
      </p:pic>
      <p:sp>
        <p:nvSpPr>
          <p:cNvPr id="7" name="Rectangle 6"/>
          <p:cNvSpPr/>
          <p:nvPr/>
        </p:nvSpPr>
        <p:spPr>
          <a:xfrm>
            <a:off x="3469948" y="1715631"/>
            <a:ext cx="5293052" cy="1815882"/>
          </a:xfrm>
          <a:prstGeom prst="rect">
            <a:avLst/>
          </a:prstGeom>
        </p:spPr>
        <p:txBody>
          <a:bodyPr wrap="none">
            <a:spAutoFit/>
          </a:bodyPr>
          <a:lstStyle/>
          <a:p>
            <a:r>
              <a:rPr lang="en-US" sz="2800" dirty="0" smtClean="0"/>
              <a:t>BENEFITS</a:t>
            </a:r>
          </a:p>
          <a:p>
            <a:pPr marL="342900" indent="-342900">
              <a:buAutoNum type="arabicPeriod"/>
            </a:pPr>
            <a:r>
              <a:rPr lang="en-US" sz="2800" dirty="0" smtClean="0"/>
              <a:t>Detoxifies the body,</a:t>
            </a:r>
          </a:p>
          <a:p>
            <a:pPr marL="342900" indent="-342900">
              <a:buAutoNum type="arabicPeriod"/>
            </a:pPr>
            <a:r>
              <a:rPr lang="en-US" sz="2800" dirty="0" smtClean="0"/>
              <a:t>Promotes Liver functioning,</a:t>
            </a:r>
          </a:p>
          <a:p>
            <a:pPr marL="342900" indent="-342900">
              <a:buAutoNum type="arabicPeriod"/>
            </a:pPr>
            <a:r>
              <a:rPr lang="en-US" sz="2800" dirty="0" smtClean="0"/>
              <a:t>Eliminates </a:t>
            </a:r>
            <a:r>
              <a:rPr lang="en-US" sz="2800" dirty="0" err="1" smtClean="0"/>
              <a:t>Uro</a:t>
            </a:r>
            <a:r>
              <a:rPr lang="en-US" sz="2800" dirty="0" smtClean="0"/>
              <a:t>-genital problems.</a:t>
            </a:r>
            <a:endParaRPr lang="en-US" sz="28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VYANA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pic>
        <p:nvPicPr>
          <p:cNvPr id="2050" name="Picture 2" descr="D:\Presentations\yoga mudras\untitled.bmp"/>
          <p:cNvPicPr>
            <a:picLocks noChangeAspect="1" noChangeArrowheads="1"/>
          </p:cNvPicPr>
          <p:nvPr/>
        </p:nvPicPr>
        <p:blipFill>
          <a:blip r:embed="rId2">
            <a:lum contrast="40000"/>
          </a:blip>
          <a:srcRect t="-103" r="52663" b="32039"/>
          <a:stretch>
            <a:fillRect/>
          </a:stretch>
        </p:blipFill>
        <p:spPr bwMode="auto">
          <a:xfrm>
            <a:off x="304800" y="914400"/>
            <a:ext cx="3048000" cy="5257800"/>
          </a:xfrm>
          <a:prstGeom prst="rect">
            <a:avLst/>
          </a:prstGeom>
          <a:noFill/>
        </p:spPr>
      </p:pic>
      <p:sp>
        <p:nvSpPr>
          <p:cNvPr id="5" name="Rectangle 4"/>
          <p:cNvSpPr/>
          <p:nvPr/>
        </p:nvSpPr>
        <p:spPr>
          <a:xfrm>
            <a:off x="3469948" y="1715631"/>
            <a:ext cx="5109860" cy="1384995"/>
          </a:xfrm>
          <a:prstGeom prst="rect">
            <a:avLst/>
          </a:prstGeom>
        </p:spPr>
        <p:txBody>
          <a:bodyPr wrap="none">
            <a:spAutoFit/>
          </a:bodyPr>
          <a:lstStyle/>
          <a:p>
            <a:r>
              <a:rPr lang="en-US" sz="2800" dirty="0" smtClean="0"/>
              <a:t>BENEFITS</a:t>
            </a:r>
          </a:p>
          <a:p>
            <a:pPr marL="342900" indent="-342900">
              <a:buAutoNum type="arabicPeriod"/>
            </a:pPr>
            <a:r>
              <a:rPr lang="en-US" sz="2800" dirty="0" smtClean="0"/>
              <a:t>Stimulates the Nervous system,</a:t>
            </a:r>
          </a:p>
          <a:p>
            <a:pPr marL="342900" indent="-342900">
              <a:buAutoNum type="arabicPeriod"/>
            </a:pPr>
            <a:r>
              <a:rPr lang="en-US" sz="2800" dirty="0" smtClean="0"/>
              <a:t>Strengthens the Heart.</a:t>
            </a: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UDANA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6" name="Rectangle 5"/>
          <p:cNvSpPr/>
          <p:nvPr/>
        </p:nvSpPr>
        <p:spPr>
          <a:xfrm>
            <a:off x="3469948" y="1715631"/>
            <a:ext cx="5694059" cy="1815882"/>
          </a:xfrm>
          <a:prstGeom prst="rect">
            <a:avLst/>
          </a:prstGeom>
        </p:spPr>
        <p:txBody>
          <a:bodyPr wrap="none">
            <a:spAutoFit/>
          </a:bodyPr>
          <a:lstStyle/>
          <a:p>
            <a:r>
              <a:rPr lang="en-US" sz="2800" dirty="0" smtClean="0"/>
              <a:t>BENEFITS</a:t>
            </a:r>
          </a:p>
          <a:p>
            <a:pPr marL="342900" indent="-342900">
              <a:buAutoNum type="arabicPeriod"/>
            </a:pPr>
            <a:r>
              <a:rPr lang="en-US" sz="2800" dirty="0" smtClean="0"/>
              <a:t>Increases memory,</a:t>
            </a:r>
          </a:p>
          <a:p>
            <a:pPr marL="342900" indent="-342900">
              <a:buAutoNum type="arabicPeriod"/>
            </a:pPr>
            <a:r>
              <a:rPr lang="en-US" sz="2800" dirty="0" smtClean="0"/>
              <a:t>Cures Nasal disorders, Stammering,</a:t>
            </a:r>
            <a:br>
              <a:rPr lang="en-US" sz="2800" dirty="0" smtClean="0"/>
            </a:br>
            <a:r>
              <a:rPr lang="en-US" sz="2800" dirty="0" smtClean="0"/>
              <a:t>Bronchial Asthma.</a:t>
            </a:r>
          </a:p>
        </p:txBody>
      </p:sp>
      <p:pic>
        <p:nvPicPr>
          <p:cNvPr id="7" name="Picture 6" descr="http://images.stanzapub.com/readers/healthmad/2008/06/09/178336_3.jpg"/>
          <p:cNvPicPr/>
          <p:nvPr/>
        </p:nvPicPr>
        <p:blipFill>
          <a:blip r:embed="rId2"/>
          <a:srcRect/>
          <a:stretch>
            <a:fillRect/>
          </a:stretch>
        </p:blipFill>
        <p:spPr bwMode="auto">
          <a:xfrm>
            <a:off x="228600" y="1219200"/>
            <a:ext cx="3284538" cy="4724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SAMANA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5" name="Rectangle 4"/>
          <p:cNvSpPr/>
          <p:nvPr/>
        </p:nvSpPr>
        <p:spPr>
          <a:xfrm>
            <a:off x="3469948" y="1715631"/>
            <a:ext cx="3844258" cy="2677656"/>
          </a:xfrm>
          <a:prstGeom prst="rect">
            <a:avLst/>
          </a:prstGeom>
        </p:spPr>
        <p:txBody>
          <a:bodyPr wrap="none">
            <a:spAutoFit/>
          </a:bodyPr>
          <a:lstStyle/>
          <a:p>
            <a:r>
              <a:rPr lang="en-US" sz="2800" dirty="0" smtClean="0"/>
              <a:t>BENEFITS</a:t>
            </a:r>
          </a:p>
          <a:p>
            <a:pPr marL="342900" indent="-342900">
              <a:buAutoNum type="arabicPeriod"/>
            </a:pPr>
            <a:r>
              <a:rPr lang="en-US" sz="2800" dirty="0" smtClean="0"/>
              <a:t>Increases appetite,</a:t>
            </a:r>
          </a:p>
          <a:p>
            <a:pPr marL="342900" indent="-342900">
              <a:buAutoNum type="arabicPeriod"/>
            </a:pPr>
            <a:r>
              <a:rPr lang="en-US" sz="2800" dirty="0" smtClean="0"/>
              <a:t>Digests food,</a:t>
            </a:r>
          </a:p>
          <a:p>
            <a:pPr marL="342900" indent="-342900">
              <a:buAutoNum type="arabicPeriod"/>
            </a:pPr>
            <a:r>
              <a:rPr lang="en-US" sz="2800" dirty="0" smtClean="0"/>
              <a:t>Assimilates food,</a:t>
            </a:r>
          </a:p>
          <a:p>
            <a:pPr marL="342900" indent="-342900">
              <a:buAutoNum type="arabicPeriod"/>
            </a:pPr>
            <a:r>
              <a:rPr lang="en-US" sz="2800" dirty="0" smtClean="0"/>
              <a:t>Segregates the wastes.</a:t>
            </a:r>
          </a:p>
          <a:p>
            <a:pPr marL="342900" indent="-342900">
              <a:buAutoNum type="arabicPeriod"/>
            </a:pPr>
            <a:endParaRPr lang="en-US" sz="2800" dirty="0" smtClean="0"/>
          </a:p>
        </p:txBody>
      </p:sp>
      <p:pic>
        <p:nvPicPr>
          <p:cNvPr id="7" name="Picture 6" descr="http://images.stanzapub.com/readers/healthmad/2008/06/09/178336_4.jpg"/>
          <p:cNvPicPr/>
          <p:nvPr/>
        </p:nvPicPr>
        <p:blipFill>
          <a:blip r:embed="rId2"/>
          <a:srcRect/>
          <a:stretch>
            <a:fillRect/>
          </a:stretch>
        </p:blipFill>
        <p:spPr bwMode="auto">
          <a:xfrm>
            <a:off x="304800" y="1295400"/>
            <a:ext cx="3200400" cy="457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Presentations\yoga mudras\images (1).jpg"/>
          <p:cNvPicPr>
            <a:picLocks noChangeAspect="1" noChangeArrowheads="1"/>
          </p:cNvPicPr>
          <p:nvPr/>
        </p:nvPicPr>
        <p:blipFill>
          <a:blip r:embed="rId2"/>
          <a:srcRect/>
          <a:stretch>
            <a:fillRect/>
          </a:stretch>
        </p:blipFill>
        <p:spPr bwMode="auto">
          <a:xfrm>
            <a:off x="2667000" y="1371600"/>
            <a:ext cx="3871182" cy="2209800"/>
          </a:xfrm>
          <a:prstGeom prst="rect">
            <a:avLst/>
          </a:prstGeom>
          <a:noFill/>
        </p:spPr>
      </p:pic>
      <p:sp>
        <p:nvSpPr>
          <p:cNvPr id="5" name="Rectangle 4"/>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MUSTHI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6" name="Rectangle 5"/>
          <p:cNvSpPr/>
          <p:nvPr/>
        </p:nvSpPr>
        <p:spPr>
          <a:xfrm>
            <a:off x="1905000" y="3505200"/>
            <a:ext cx="5719194" cy="1815882"/>
          </a:xfrm>
          <a:prstGeom prst="rect">
            <a:avLst/>
          </a:prstGeom>
        </p:spPr>
        <p:txBody>
          <a:bodyPr wrap="none">
            <a:spAutoFit/>
          </a:bodyPr>
          <a:lstStyle/>
          <a:p>
            <a:r>
              <a:rPr lang="en-US" sz="2800" dirty="0" smtClean="0"/>
              <a:t>BENEFITS</a:t>
            </a:r>
          </a:p>
          <a:p>
            <a:pPr marL="342900" indent="-342900">
              <a:buAutoNum type="arabicPeriod"/>
            </a:pPr>
            <a:r>
              <a:rPr lang="en-US" sz="2800" dirty="0" smtClean="0"/>
              <a:t>Activates Liver, Stomach, Intestines,</a:t>
            </a:r>
          </a:p>
          <a:p>
            <a:pPr marL="342900" indent="-342900">
              <a:buAutoNum type="arabicPeriod"/>
            </a:pPr>
            <a:r>
              <a:rPr lang="en-US" sz="2800" dirty="0" smtClean="0"/>
              <a:t>Relieves constipation.</a:t>
            </a:r>
          </a:p>
          <a:p>
            <a:pPr marL="342900" indent="-342900">
              <a:buAutoNum type="arabicPeriod"/>
            </a:pPr>
            <a:endParaRPr lang="en-US" sz="2800" dirty="0" smtClean="0"/>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81000" y="457200"/>
            <a:ext cx="8229600" cy="1143000"/>
          </a:xfrm>
        </p:spPr>
        <p:txBody>
          <a:bodyPr anchor="b"/>
          <a:lstStyle/>
          <a:p>
            <a:pPr>
              <a:defRPr/>
            </a:pPr>
            <a:r>
              <a:rPr lang="en-US" sz="4000" i="1" dirty="0"/>
              <a:t>Advantages of </a:t>
            </a:r>
            <a:r>
              <a:rPr lang="en-US" sz="4000" i="1" dirty="0" smtClean="0"/>
              <a:t>YOGA </a:t>
            </a:r>
            <a:r>
              <a:rPr lang="en-US" sz="4000" i="1" dirty="0"/>
              <a:t>Interventions</a:t>
            </a:r>
            <a:endParaRPr lang="kn-IN" sz="4000" i="1" dirty="0"/>
          </a:p>
        </p:txBody>
      </p:sp>
      <p:sp>
        <p:nvSpPr>
          <p:cNvPr id="13315" name="Rectangle 3"/>
          <p:cNvSpPr>
            <a:spLocks noGrp="1" noChangeArrowheads="1"/>
          </p:cNvSpPr>
          <p:nvPr>
            <p:ph type="body" idx="4294967295"/>
          </p:nvPr>
        </p:nvSpPr>
        <p:spPr>
          <a:xfrm>
            <a:off x="457200" y="1828800"/>
            <a:ext cx="8229600" cy="4525963"/>
          </a:xfrm>
        </p:spPr>
        <p:txBody>
          <a:bodyPr/>
          <a:lstStyle/>
          <a:p>
            <a:pPr>
              <a:lnSpc>
                <a:spcPct val="90000"/>
              </a:lnSpc>
              <a:buFontTx/>
              <a:buNone/>
              <a:defRPr/>
            </a:pPr>
            <a:r>
              <a:rPr lang="en-US" sz="2400" dirty="0"/>
              <a:t>Apart from the well known facts that </a:t>
            </a:r>
            <a:r>
              <a:rPr lang="en-US" sz="2400" dirty="0" smtClean="0"/>
              <a:t>YOGA </a:t>
            </a:r>
            <a:r>
              <a:rPr lang="en-US" sz="2400" dirty="0"/>
              <a:t>is;</a:t>
            </a:r>
          </a:p>
          <a:p>
            <a:pPr>
              <a:lnSpc>
                <a:spcPct val="90000"/>
              </a:lnSpc>
              <a:defRPr/>
            </a:pPr>
            <a:r>
              <a:rPr lang="en-US" sz="2400" dirty="0"/>
              <a:t>Easily accessible </a:t>
            </a:r>
          </a:p>
          <a:p>
            <a:pPr>
              <a:lnSpc>
                <a:spcPct val="90000"/>
              </a:lnSpc>
              <a:defRPr/>
            </a:pPr>
            <a:r>
              <a:rPr lang="en-US" sz="2400" dirty="0"/>
              <a:t>User friendly</a:t>
            </a:r>
          </a:p>
          <a:p>
            <a:pPr>
              <a:lnSpc>
                <a:spcPct val="90000"/>
              </a:lnSpc>
              <a:defRPr/>
            </a:pPr>
            <a:r>
              <a:rPr lang="en-US" sz="2400" dirty="0"/>
              <a:t>No side effects</a:t>
            </a:r>
          </a:p>
          <a:p>
            <a:pPr>
              <a:lnSpc>
                <a:spcPct val="90000"/>
              </a:lnSpc>
              <a:defRPr/>
            </a:pPr>
            <a:r>
              <a:rPr lang="en-US" sz="2400" dirty="0"/>
              <a:t>Community participation is possible</a:t>
            </a:r>
          </a:p>
          <a:p>
            <a:pPr>
              <a:lnSpc>
                <a:spcPct val="90000"/>
              </a:lnSpc>
              <a:defRPr/>
            </a:pPr>
            <a:r>
              <a:rPr lang="en-US" sz="2400" dirty="0"/>
              <a:t>Safe over long term use</a:t>
            </a:r>
          </a:p>
          <a:p>
            <a:pPr>
              <a:lnSpc>
                <a:spcPct val="90000"/>
              </a:lnSpc>
              <a:defRPr/>
            </a:pPr>
            <a:r>
              <a:rPr lang="en-US" sz="2400" dirty="0"/>
              <a:t>Low cost</a:t>
            </a:r>
            <a:r>
              <a:rPr lang="en-US" sz="2400" dirty="0" smtClean="0"/>
              <a:t>.</a:t>
            </a:r>
          </a:p>
          <a:p>
            <a:pPr>
              <a:lnSpc>
                <a:spcPct val="90000"/>
              </a:lnSpc>
              <a:defRPr/>
            </a:pPr>
            <a:r>
              <a:rPr lang="en-US" sz="2400" dirty="0" smtClean="0"/>
              <a:t>NO MEDICINES</a:t>
            </a:r>
          </a:p>
          <a:p>
            <a:pPr>
              <a:lnSpc>
                <a:spcPct val="90000"/>
              </a:lnSpc>
              <a:defRPr/>
            </a:pPr>
            <a:r>
              <a:rPr lang="en-US" sz="2400" dirty="0" smtClean="0"/>
              <a:t>BEST IN MENTAL DISEASES</a:t>
            </a:r>
          </a:p>
          <a:p>
            <a:pPr>
              <a:lnSpc>
                <a:spcPct val="90000"/>
              </a:lnSpc>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3470"/>
            <a:ext cx="9144000" cy="923330"/>
          </a:xfrm>
          <a:prstGeom prst="rect">
            <a:avLst/>
          </a:prstGeom>
        </p:spPr>
        <p:txBody>
          <a:bodyPr wrap="square">
            <a:spAutoFit/>
          </a:bodyPr>
          <a:lstStyle/>
          <a:p>
            <a:pPr algn="ctr"/>
            <a:r>
              <a:rPr lang="en-US" sz="5400" b="1" spc="6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HAKINI MUDRA</a:t>
            </a:r>
            <a:endParaRPr lang="en-US" sz="5400" b="1" spc="6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6" name="Rectangle 5"/>
          <p:cNvSpPr/>
          <p:nvPr/>
        </p:nvSpPr>
        <p:spPr>
          <a:xfrm>
            <a:off x="1905000" y="3899118"/>
            <a:ext cx="6812121" cy="2246769"/>
          </a:xfrm>
          <a:prstGeom prst="rect">
            <a:avLst/>
          </a:prstGeom>
        </p:spPr>
        <p:txBody>
          <a:bodyPr wrap="none">
            <a:spAutoFit/>
          </a:bodyPr>
          <a:lstStyle/>
          <a:p>
            <a:r>
              <a:rPr lang="en-US" sz="2800" dirty="0" smtClean="0"/>
              <a:t>BENEFITS</a:t>
            </a:r>
          </a:p>
          <a:p>
            <a:pPr marL="342900" indent="-342900">
              <a:buAutoNum type="arabicPeriod"/>
            </a:pPr>
            <a:r>
              <a:rPr lang="en-US" sz="2800" dirty="0" smtClean="0"/>
              <a:t>Can be practiced anytime </a:t>
            </a:r>
            <a:br>
              <a:rPr lang="en-US" sz="2800" dirty="0" smtClean="0"/>
            </a:br>
            <a:r>
              <a:rPr lang="en-US" sz="2800" dirty="0" smtClean="0"/>
              <a:t>when you want to remember something,</a:t>
            </a:r>
          </a:p>
          <a:p>
            <a:pPr marL="342900" indent="-342900">
              <a:buAutoNum type="arabicPeriod"/>
            </a:pPr>
            <a:r>
              <a:rPr lang="en-US" sz="2800" dirty="0" smtClean="0"/>
              <a:t>Promotes co-operation between </a:t>
            </a:r>
            <a:br>
              <a:rPr lang="en-US" sz="2800" dirty="0" smtClean="0"/>
            </a:br>
            <a:r>
              <a:rPr lang="en-US" sz="2800" dirty="0" smtClean="0"/>
              <a:t>the right and left hemispheres of the Brain.</a:t>
            </a:r>
          </a:p>
        </p:txBody>
      </p:sp>
      <p:pic>
        <p:nvPicPr>
          <p:cNvPr id="7" name="Picture 6" descr="D:\Presentations\yoga mudras\178336_2.jpg"/>
          <p:cNvPicPr>
            <a:picLocks noChangeAspect="1" noChangeArrowheads="1"/>
          </p:cNvPicPr>
          <p:nvPr/>
        </p:nvPicPr>
        <p:blipFill>
          <a:blip r:embed="rId2"/>
          <a:srcRect/>
          <a:stretch>
            <a:fillRect/>
          </a:stretch>
        </p:blipFill>
        <p:spPr bwMode="auto">
          <a:xfrm>
            <a:off x="2590800" y="1143000"/>
            <a:ext cx="3733800" cy="2560680"/>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Shat </a:t>
            </a:r>
            <a:r>
              <a:rPr lang="en-US" dirty="0" err="1" smtClean="0"/>
              <a:t>Kriyas</a:t>
            </a:r>
            <a:endParaRPr lang="en-US" dirty="0"/>
          </a:p>
        </p:txBody>
      </p:sp>
      <p:sp>
        <p:nvSpPr>
          <p:cNvPr id="3" name="Content Placeholder 2"/>
          <p:cNvSpPr>
            <a:spLocks noGrp="1"/>
          </p:cNvSpPr>
          <p:nvPr>
            <p:ph idx="1"/>
          </p:nvPr>
        </p:nvSpPr>
        <p:spPr>
          <a:xfrm>
            <a:off x="381000" y="1219200"/>
            <a:ext cx="8534400" cy="5410200"/>
          </a:xfrm>
        </p:spPr>
        <p:txBody>
          <a:bodyPr>
            <a:normAutofit fontScale="92500" lnSpcReduction="10000"/>
          </a:bodyPr>
          <a:lstStyle/>
          <a:p>
            <a:pPr marL="514350" indent="-514350">
              <a:buAutoNum type="arabicPeriod"/>
            </a:pPr>
            <a:r>
              <a:rPr lang="en-US" b="1" dirty="0" err="1" smtClean="0"/>
              <a:t>Neti</a:t>
            </a:r>
            <a:r>
              <a:rPr lang="en-US" dirty="0" smtClean="0"/>
              <a:t> – </a:t>
            </a:r>
            <a:r>
              <a:rPr lang="en-US" dirty="0" err="1" smtClean="0"/>
              <a:t>Jala</a:t>
            </a:r>
            <a:r>
              <a:rPr lang="en-US" dirty="0" smtClean="0"/>
              <a:t>, Sutra, </a:t>
            </a:r>
            <a:r>
              <a:rPr lang="en-US" dirty="0" err="1" smtClean="0"/>
              <a:t>Dugdha</a:t>
            </a:r>
            <a:r>
              <a:rPr lang="en-US" dirty="0" smtClean="0"/>
              <a:t>, </a:t>
            </a:r>
            <a:r>
              <a:rPr lang="en-US" dirty="0" err="1" smtClean="0"/>
              <a:t>Ghrita</a:t>
            </a:r>
            <a:endParaRPr lang="en-US" dirty="0" smtClean="0"/>
          </a:p>
          <a:p>
            <a:pPr marL="514350" indent="-514350">
              <a:buAutoNum type="arabicPeriod"/>
            </a:pPr>
            <a:r>
              <a:rPr lang="en-US" b="1" dirty="0" err="1" smtClean="0"/>
              <a:t>Dhouti</a:t>
            </a:r>
            <a:r>
              <a:rPr lang="en-US" dirty="0" smtClean="0"/>
              <a:t> – </a:t>
            </a:r>
            <a:r>
              <a:rPr lang="en-US" u="sng" dirty="0" err="1" smtClean="0"/>
              <a:t>Antardhouti</a:t>
            </a:r>
            <a:r>
              <a:rPr lang="en-US" dirty="0" err="1" smtClean="0"/>
              <a:t>-vatasara</a:t>
            </a:r>
            <a:r>
              <a:rPr lang="en-US" dirty="0" smtClean="0"/>
              <a:t>, </a:t>
            </a:r>
            <a:r>
              <a:rPr lang="en-US" dirty="0" err="1" smtClean="0"/>
              <a:t>varisara</a:t>
            </a:r>
            <a:r>
              <a:rPr lang="en-US" dirty="0" smtClean="0"/>
              <a:t>, 					</a:t>
            </a:r>
            <a:r>
              <a:rPr lang="en-US" dirty="0" err="1" smtClean="0"/>
              <a:t>vahnisara</a:t>
            </a:r>
            <a:r>
              <a:rPr lang="en-US" dirty="0" smtClean="0"/>
              <a:t>, </a:t>
            </a:r>
            <a:r>
              <a:rPr lang="en-US" dirty="0" err="1" smtClean="0"/>
              <a:t>bahishkruta</a:t>
            </a:r>
            <a:r>
              <a:rPr lang="en-US" dirty="0" smtClean="0"/>
              <a:t/>
            </a:r>
            <a:br>
              <a:rPr lang="en-US" dirty="0" smtClean="0"/>
            </a:br>
            <a:r>
              <a:rPr lang="en-US" dirty="0" smtClean="0"/>
              <a:t>		- </a:t>
            </a:r>
            <a:r>
              <a:rPr lang="en-US" u="sng" dirty="0" err="1" smtClean="0"/>
              <a:t>Dantadhouti</a:t>
            </a:r>
            <a:r>
              <a:rPr lang="en-US" dirty="0" err="1" smtClean="0"/>
              <a:t>-jihwa</a:t>
            </a:r>
            <a:r>
              <a:rPr lang="en-US" dirty="0" smtClean="0"/>
              <a:t> </a:t>
            </a:r>
            <a:r>
              <a:rPr lang="en-US" dirty="0" err="1" smtClean="0"/>
              <a:t>karna</a:t>
            </a:r>
            <a:r>
              <a:rPr lang="en-US" dirty="0" smtClean="0"/>
              <a:t> </a:t>
            </a:r>
            <a:r>
              <a:rPr lang="en-US" dirty="0" err="1" smtClean="0"/>
              <a:t>kapala</a:t>
            </a:r>
            <a:r>
              <a:rPr lang="en-US" dirty="0" smtClean="0"/>
              <a:t> </a:t>
            </a:r>
            <a:r>
              <a:rPr lang="en-US" dirty="0" err="1" smtClean="0"/>
              <a:t>randra</a:t>
            </a:r>
            <a:r>
              <a:rPr lang="en-US" dirty="0" smtClean="0"/>
              <a:t> 				</a:t>
            </a:r>
            <a:r>
              <a:rPr lang="en-US" dirty="0" err="1" smtClean="0"/>
              <a:t>chakshu</a:t>
            </a:r>
            <a:r>
              <a:rPr lang="en-US" dirty="0" smtClean="0"/>
              <a:t/>
            </a:r>
            <a:br>
              <a:rPr lang="en-US" dirty="0" smtClean="0"/>
            </a:br>
            <a:r>
              <a:rPr lang="en-US" dirty="0" smtClean="0"/>
              <a:t>		- </a:t>
            </a:r>
            <a:r>
              <a:rPr lang="en-US" u="sng" dirty="0" err="1" smtClean="0"/>
              <a:t>Hrud</a:t>
            </a:r>
            <a:r>
              <a:rPr lang="en-US" u="sng" dirty="0" smtClean="0"/>
              <a:t> </a:t>
            </a:r>
            <a:r>
              <a:rPr lang="en-US" u="sng" dirty="0" err="1" smtClean="0"/>
              <a:t>dhouti</a:t>
            </a:r>
            <a:r>
              <a:rPr lang="en-US" dirty="0" err="1" smtClean="0"/>
              <a:t>-vastra</a:t>
            </a:r>
            <a:r>
              <a:rPr lang="en-US" dirty="0" smtClean="0"/>
              <a:t> </a:t>
            </a:r>
            <a:r>
              <a:rPr lang="en-US" dirty="0" err="1" smtClean="0"/>
              <a:t>dhouti</a:t>
            </a:r>
            <a:r>
              <a:rPr lang="en-US" dirty="0" smtClean="0"/>
              <a:t>, </a:t>
            </a:r>
            <a:r>
              <a:rPr lang="en-US" dirty="0" err="1" smtClean="0"/>
              <a:t>kunjara</a:t>
            </a:r>
            <a:r>
              <a:rPr lang="en-US" dirty="0" smtClean="0"/>
              <a:t> </a:t>
            </a:r>
            <a:r>
              <a:rPr lang="en-US" dirty="0" err="1" smtClean="0"/>
              <a:t>kriya</a:t>
            </a:r>
            <a:r>
              <a:rPr lang="en-US" dirty="0" smtClean="0"/>
              <a:t/>
            </a:r>
            <a:br>
              <a:rPr lang="en-US" dirty="0" smtClean="0"/>
            </a:br>
            <a:r>
              <a:rPr lang="en-US" dirty="0" smtClean="0"/>
              <a:t>		- </a:t>
            </a:r>
            <a:r>
              <a:rPr lang="en-US" u="sng" dirty="0" err="1" smtClean="0"/>
              <a:t>Mula</a:t>
            </a:r>
            <a:r>
              <a:rPr lang="en-US" u="sng" dirty="0" smtClean="0"/>
              <a:t> </a:t>
            </a:r>
            <a:r>
              <a:rPr lang="en-US" u="sng" dirty="0" err="1" smtClean="0"/>
              <a:t>shodhana</a:t>
            </a:r>
            <a:endParaRPr lang="en-US" u="sng" dirty="0" smtClean="0"/>
          </a:p>
          <a:p>
            <a:pPr marL="514350" indent="-514350">
              <a:buAutoNum type="arabicPeriod"/>
            </a:pPr>
            <a:r>
              <a:rPr lang="en-US" b="1" dirty="0" err="1" smtClean="0"/>
              <a:t>Basti</a:t>
            </a:r>
            <a:r>
              <a:rPr lang="en-US" b="1" dirty="0" smtClean="0"/>
              <a:t> </a:t>
            </a:r>
            <a:r>
              <a:rPr lang="en-US" dirty="0" smtClean="0"/>
              <a:t>– </a:t>
            </a:r>
            <a:r>
              <a:rPr lang="en-US" dirty="0" err="1" smtClean="0"/>
              <a:t>Jala</a:t>
            </a:r>
            <a:r>
              <a:rPr lang="en-US" dirty="0" smtClean="0"/>
              <a:t>, </a:t>
            </a:r>
            <a:r>
              <a:rPr lang="en-US" dirty="0" err="1" smtClean="0"/>
              <a:t>Sthala</a:t>
            </a:r>
            <a:endParaRPr lang="en-US" b="1" dirty="0" smtClean="0"/>
          </a:p>
          <a:p>
            <a:pPr marL="514350" indent="-514350">
              <a:buAutoNum type="arabicPeriod"/>
            </a:pPr>
            <a:r>
              <a:rPr lang="en-US" b="1" dirty="0" err="1" smtClean="0"/>
              <a:t>Nauli</a:t>
            </a:r>
            <a:r>
              <a:rPr lang="en-US" dirty="0" smtClean="0"/>
              <a:t> – </a:t>
            </a:r>
            <a:r>
              <a:rPr lang="en-US" dirty="0" err="1" smtClean="0"/>
              <a:t>Madhyama</a:t>
            </a:r>
            <a:r>
              <a:rPr lang="en-US" dirty="0" smtClean="0"/>
              <a:t>, </a:t>
            </a:r>
            <a:r>
              <a:rPr lang="en-US" dirty="0" err="1" smtClean="0"/>
              <a:t>Parshwa</a:t>
            </a:r>
            <a:r>
              <a:rPr lang="en-US" dirty="0" smtClean="0"/>
              <a:t>(</a:t>
            </a:r>
            <a:r>
              <a:rPr lang="en-US" dirty="0" err="1" smtClean="0"/>
              <a:t>Dakshina</a:t>
            </a:r>
            <a:r>
              <a:rPr lang="en-US" dirty="0" smtClean="0"/>
              <a:t> &amp; </a:t>
            </a:r>
            <a:r>
              <a:rPr lang="en-US" dirty="0" err="1" smtClean="0"/>
              <a:t>Vama</a:t>
            </a:r>
            <a:r>
              <a:rPr lang="en-US" dirty="0" smtClean="0"/>
              <a:t>)</a:t>
            </a:r>
            <a:endParaRPr lang="en-US" b="1" dirty="0" smtClean="0"/>
          </a:p>
          <a:p>
            <a:pPr marL="514350" indent="-514350">
              <a:buAutoNum type="arabicPeriod"/>
            </a:pPr>
            <a:r>
              <a:rPr lang="en-US" b="1" dirty="0" err="1" smtClean="0"/>
              <a:t>Kapalabhati</a:t>
            </a:r>
            <a:r>
              <a:rPr lang="en-US" dirty="0" smtClean="0"/>
              <a:t> – </a:t>
            </a:r>
            <a:r>
              <a:rPr lang="en-US" dirty="0" err="1" smtClean="0"/>
              <a:t>Vata</a:t>
            </a:r>
            <a:r>
              <a:rPr lang="en-US" dirty="0" smtClean="0"/>
              <a:t>, </a:t>
            </a:r>
            <a:r>
              <a:rPr lang="en-US" dirty="0" err="1" smtClean="0"/>
              <a:t>Vyuth</a:t>
            </a:r>
            <a:r>
              <a:rPr lang="en-US" dirty="0" smtClean="0"/>
              <a:t>, </a:t>
            </a:r>
            <a:r>
              <a:rPr lang="en-US" dirty="0" err="1" smtClean="0"/>
              <a:t>Sheeta</a:t>
            </a:r>
            <a:r>
              <a:rPr lang="en-US" dirty="0" smtClean="0"/>
              <a:t> karma</a:t>
            </a:r>
            <a:endParaRPr lang="en-US" b="1" dirty="0" smtClean="0"/>
          </a:p>
          <a:p>
            <a:pPr marL="514350" indent="-514350">
              <a:buAutoNum type="arabicPeriod"/>
            </a:pPr>
            <a:r>
              <a:rPr lang="en-US" b="1" dirty="0" err="1" smtClean="0"/>
              <a:t>Trataka</a:t>
            </a:r>
            <a:r>
              <a:rPr lang="en-US" dirty="0" smtClean="0"/>
              <a:t> – </a:t>
            </a:r>
            <a:r>
              <a:rPr lang="en-US" dirty="0" err="1" smtClean="0"/>
              <a:t>Antar</a:t>
            </a:r>
            <a:r>
              <a:rPr lang="en-US" dirty="0" smtClean="0"/>
              <a:t>, </a:t>
            </a:r>
            <a:r>
              <a:rPr lang="en-US" dirty="0" err="1" smtClean="0"/>
              <a:t>Bahir</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 </a:t>
            </a:r>
            <a:r>
              <a:rPr lang="en-US" dirty="0" err="1" smtClean="0"/>
              <a:t>Bandhas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Moola</a:t>
            </a:r>
            <a:r>
              <a:rPr lang="en-US" dirty="0" smtClean="0"/>
              <a:t> </a:t>
            </a:r>
          </a:p>
          <a:p>
            <a:pPr marL="514350" indent="-514350">
              <a:buAutoNum type="arabicPeriod"/>
            </a:pPr>
            <a:r>
              <a:rPr lang="en-US" dirty="0" err="1" smtClean="0"/>
              <a:t>Uddiyana</a:t>
            </a:r>
            <a:endParaRPr lang="en-US" dirty="0" smtClean="0"/>
          </a:p>
          <a:p>
            <a:pPr marL="514350" indent="-514350">
              <a:buAutoNum type="arabicPeriod"/>
            </a:pPr>
            <a:r>
              <a:rPr lang="en-US" dirty="0" err="1" smtClean="0"/>
              <a:t>Jalandhara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1" name="Picture 3" descr="C:\Documents and Settings\Dr. Suresh Kumar\Desktop\yjufgj.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pic>
        <p:nvPicPr>
          <p:cNvPr id="12290" name="Picture 2" descr="D:\Presentations\pprs\WALL PAPERS FOR PPT'S\ppt backgrounds\000000.jpg"/>
          <p:cNvPicPr>
            <a:picLocks noChangeAspect="1" noChangeArrowheads="1"/>
          </p:cNvPicPr>
          <p:nvPr/>
        </p:nvPicPr>
        <p:blipFill>
          <a:blip r:embed="rId4">
            <a:lum bright="-30000" contrast="40000"/>
          </a:blip>
          <a:srcRect/>
          <a:stretch>
            <a:fillRect/>
          </a:stretch>
        </p:blipFill>
        <p:spPr bwMode="auto">
          <a:xfrm>
            <a:off x="1524000" y="676275"/>
            <a:ext cx="5715000" cy="5191125"/>
          </a:xfrm>
          <a:prstGeom prst="rect">
            <a:avLst/>
          </a:prstGeom>
          <a:noFill/>
        </p:spPr>
      </p:pic>
      <p:sp>
        <p:nvSpPr>
          <p:cNvPr id="2" name="Title 1"/>
          <p:cNvSpPr>
            <a:spLocks noGrp="1"/>
          </p:cNvSpPr>
          <p:nvPr>
            <p:ph type="title"/>
          </p:nvPr>
        </p:nvSpPr>
        <p:spPr>
          <a:xfrm>
            <a:off x="457200" y="0"/>
            <a:ext cx="8229600" cy="1143000"/>
          </a:xfrm>
        </p:spPr>
        <p:txBody>
          <a:bodyPr/>
          <a:lstStyle/>
          <a:p>
            <a:r>
              <a:rPr lang="en-US" b="1" dirty="0" smtClean="0"/>
              <a:t>SHAT CHAKRAS</a:t>
            </a:r>
            <a:endParaRPr lang="en-US" b="1" dirty="0"/>
          </a:p>
        </p:txBody>
      </p:sp>
      <p:sp>
        <p:nvSpPr>
          <p:cNvPr id="3" name="Content Placeholder 2"/>
          <p:cNvSpPr>
            <a:spLocks noGrp="1"/>
          </p:cNvSpPr>
          <p:nvPr>
            <p:ph idx="1"/>
          </p:nvPr>
        </p:nvSpPr>
        <p:spPr>
          <a:xfrm>
            <a:off x="152400" y="1828800"/>
            <a:ext cx="8991600" cy="4572000"/>
          </a:xfrm>
        </p:spPr>
        <p:txBody>
          <a:bodyPr>
            <a:noAutofit/>
          </a:bodyPr>
          <a:lstStyle/>
          <a:p>
            <a:r>
              <a:rPr lang="en-US" sz="3600" b="1" dirty="0" err="1" smtClean="0"/>
              <a:t>Ajna</a:t>
            </a:r>
            <a:r>
              <a:rPr lang="en-US" sz="3600" dirty="0" smtClean="0"/>
              <a:t> – </a:t>
            </a:r>
            <a:r>
              <a:rPr lang="en-US" dirty="0" smtClean="0"/>
              <a:t>2 silver grey/clear </a:t>
            </a:r>
            <a:r>
              <a:rPr lang="en-US" dirty="0" err="1" smtClean="0"/>
              <a:t>petalled</a:t>
            </a:r>
            <a:r>
              <a:rPr lang="en-US" dirty="0" smtClean="0"/>
              <a:t> lotus, 3</a:t>
            </a:r>
            <a:r>
              <a:rPr lang="en-US" baseline="30000" dirty="0" smtClean="0"/>
              <a:t>rd</a:t>
            </a:r>
            <a:r>
              <a:rPr lang="en-US" dirty="0" smtClean="0"/>
              <a:t> eye.</a:t>
            </a:r>
            <a:endParaRPr lang="en-US" sz="3600" dirty="0" smtClean="0"/>
          </a:p>
          <a:p>
            <a:r>
              <a:rPr lang="en-US" sz="3600" b="1" dirty="0" err="1" smtClean="0"/>
              <a:t>Vishuddha</a:t>
            </a:r>
            <a:r>
              <a:rPr lang="en-US" sz="3600" dirty="0" smtClean="0"/>
              <a:t> – Throat, 16 </a:t>
            </a:r>
            <a:r>
              <a:rPr lang="en-US" sz="3600" dirty="0" err="1" smtClean="0"/>
              <a:t>petalled</a:t>
            </a:r>
            <a:r>
              <a:rPr lang="en-US" sz="3600" dirty="0" smtClean="0"/>
              <a:t> purple lotus.</a:t>
            </a:r>
          </a:p>
          <a:p>
            <a:r>
              <a:rPr lang="en-US" sz="3600" b="1" dirty="0" err="1" smtClean="0"/>
              <a:t>Anahata</a:t>
            </a:r>
            <a:r>
              <a:rPr lang="en-US" sz="3600" dirty="0" smtClean="0"/>
              <a:t> – Heart, 12 </a:t>
            </a:r>
            <a:r>
              <a:rPr lang="en-US" sz="3600" dirty="0" err="1" smtClean="0"/>
              <a:t>petalled</a:t>
            </a:r>
            <a:r>
              <a:rPr lang="en-US" sz="3600" dirty="0" smtClean="0"/>
              <a:t> blue lotus.</a:t>
            </a:r>
          </a:p>
          <a:p>
            <a:r>
              <a:rPr lang="en-US" sz="3600" b="1" dirty="0" err="1" smtClean="0"/>
              <a:t>Manipura</a:t>
            </a:r>
            <a:r>
              <a:rPr lang="en-US" sz="3600" b="1" dirty="0" smtClean="0"/>
              <a:t> </a:t>
            </a:r>
            <a:r>
              <a:rPr lang="en-US" sz="3600" dirty="0" smtClean="0"/>
              <a:t>– Navel, 10 </a:t>
            </a:r>
            <a:r>
              <a:rPr lang="en-US" sz="3600" dirty="0" err="1" smtClean="0"/>
              <a:t>petalled</a:t>
            </a:r>
            <a:r>
              <a:rPr lang="en-US" sz="3600" dirty="0" smtClean="0"/>
              <a:t> yellow lotus.</a:t>
            </a:r>
          </a:p>
          <a:p>
            <a:r>
              <a:rPr lang="en-US" sz="3600" b="1" dirty="0" err="1" smtClean="0"/>
              <a:t>Swadishthana</a:t>
            </a:r>
            <a:r>
              <a:rPr lang="en-US" sz="3600" dirty="0" smtClean="0"/>
              <a:t> – </a:t>
            </a:r>
            <a:r>
              <a:rPr lang="en-US" sz="3000" dirty="0" smtClean="0"/>
              <a:t>Pubis, 6 </a:t>
            </a:r>
            <a:r>
              <a:rPr lang="en-US" sz="3000" dirty="0" err="1" smtClean="0"/>
              <a:t>petalled</a:t>
            </a:r>
            <a:r>
              <a:rPr lang="en-US" sz="3000" dirty="0" smtClean="0"/>
              <a:t> </a:t>
            </a:r>
            <a:r>
              <a:rPr lang="en-US" sz="3000" dirty="0" err="1" smtClean="0"/>
              <a:t>vermillon</a:t>
            </a:r>
            <a:r>
              <a:rPr lang="en-US" sz="3000" dirty="0" smtClean="0"/>
              <a:t> lotus.</a:t>
            </a:r>
          </a:p>
          <a:p>
            <a:r>
              <a:rPr lang="en-US" sz="3600" b="1" dirty="0" err="1" smtClean="0"/>
              <a:t>Muladhara</a:t>
            </a:r>
            <a:r>
              <a:rPr lang="en-US" sz="3600" dirty="0" smtClean="0"/>
              <a:t> – </a:t>
            </a:r>
            <a:r>
              <a:rPr lang="en-US" sz="3600" dirty="0" err="1" smtClean="0"/>
              <a:t>Perinium</a:t>
            </a:r>
            <a:r>
              <a:rPr lang="en-US" sz="3600" dirty="0" smtClean="0"/>
              <a:t>, 4 </a:t>
            </a:r>
            <a:r>
              <a:rPr lang="en-US" sz="3600" dirty="0" err="1" smtClean="0"/>
              <a:t>petalled</a:t>
            </a:r>
            <a:r>
              <a:rPr lang="en-US" sz="3600" dirty="0" smtClean="0"/>
              <a:t> red lotus.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20" name="Oval 19"/>
          <p:cNvSpPr/>
          <p:nvPr/>
        </p:nvSpPr>
        <p:spPr>
          <a:xfrm>
            <a:off x="4298950" y="5410200"/>
            <a:ext cx="76200" cy="76200"/>
          </a:xfrm>
          <a:prstGeom prst="ellipse">
            <a:avLst/>
          </a:prstGeom>
          <a:solidFill>
            <a:srgbClr val="FF0000"/>
          </a:solidFill>
          <a:ln>
            <a:solidFill>
              <a:srgbClr val="FF000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98950" y="5013778"/>
            <a:ext cx="76200" cy="76200"/>
          </a:xfrm>
          <a:prstGeom prst="ellipse">
            <a:avLst/>
          </a:prstGeom>
          <a:solidFill>
            <a:srgbClr val="C00000"/>
          </a:solidFill>
          <a:ln>
            <a:solidFill>
              <a:srgbClr val="C0000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92600" y="4495800"/>
            <a:ext cx="76200" cy="76200"/>
          </a:xfrm>
          <a:prstGeom prst="ellipse">
            <a:avLst/>
          </a:prstGeom>
          <a:solidFill>
            <a:srgbClr val="FFFF00"/>
          </a:solidFill>
          <a:ln>
            <a:solidFill>
              <a:srgbClr val="FFFF0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98950" y="3588654"/>
            <a:ext cx="76200" cy="76200"/>
          </a:xfrm>
          <a:prstGeom prst="ellipse">
            <a:avLst/>
          </a:prstGeom>
          <a:solidFill>
            <a:srgbClr val="00B0F0"/>
          </a:solidFill>
          <a:ln>
            <a:solidFill>
              <a:srgbClr val="00B0F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298950" y="2579910"/>
            <a:ext cx="76200" cy="76200"/>
          </a:xfrm>
          <a:prstGeom prst="ellipse">
            <a:avLst/>
          </a:prstGeom>
          <a:solidFill>
            <a:srgbClr val="7030A0"/>
          </a:solidFill>
          <a:ln>
            <a:solidFill>
              <a:srgbClr val="7030A0"/>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90786" y="1857828"/>
            <a:ext cx="76200" cy="76200"/>
          </a:xfrm>
          <a:prstGeom prst="ellipse">
            <a:avLst/>
          </a:pr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43828" y="1168398"/>
            <a:ext cx="381000" cy="304800"/>
          </a:xfrm>
          <a:prstGeom prst="ellipse">
            <a:avLst/>
          </a:prstGeom>
          <a:solidFill>
            <a:srgbClr val="FF9900"/>
          </a:solidFill>
          <a:ln>
            <a:solidFill>
              <a:srgbClr val="FF99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968514"/>
            <a:ext cx="9144000" cy="707886"/>
          </a:xfrm>
          <a:prstGeom prst="rect">
            <a:avLst/>
          </a:prstGeom>
        </p:spPr>
        <p:txBody>
          <a:bodyPr wrap="square">
            <a:spAutoFit/>
          </a:bodyPr>
          <a:lstStyle/>
          <a:p>
            <a:pPr algn="ctr"/>
            <a:r>
              <a:rPr lang="en-US" sz="4000" dirty="0" err="1" smtClean="0"/>
              <a:t>Sahasrara</a:t>
            </a:r>
            <a:r>
              <a:rPr lang="en-US" sz="4000" dirty="0" smtClean="0"/>
              <a:t> chakra</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Therapeutic Yoga</a:t>
            </a:r>
            <a:endParaRPr lang="en-US" dirty="0"/>
          </a:p>
        </p:txBody>
      </p:sp>
      <p:sp>
        <p:nvSpPr>
          <p:cNvPr id="3" name="Content Placeholder 2"/>
          <p:cNvSpPr>
            <a:spLocks noGrp="1"/>
          </p:cNvSpPr>
          <p:nvPr>
            <p:ph idx="1"/>
          </p:nvPr>
        </p:nvSpPr>
        <p:spPr>
          <a:xfrm>
            <a:off x="457200" y="914400"/>
            <a:ext cx="8458200" cy="5715000"/>
          </a:xfrm>
        </p:spPr>
        <p:txBody>
          <a:bodyPr>
            <a:normAutofit fontScale="92500" lnSpcReduction="20000"/>
          </a:bodyPr>
          <a:lstStyle/>
          <a:p>
            <a:pPr>
              <a:buNone/>
            </a:pPr>
            <a:r>
              <a:rPr lang="en-US" dirty="0" err="1" smtClean="0"/>
              <a:t>Asanas</a:t>
            </a:r>
            <a:r>
              <a:rPr lang="en-US" dirty="0" smtClean="0"/>
              <a:t> modified to manage </a:t>
            </a:r>
            <a:r>
              <a:rPr lang="en-US" dirty="0" err="1" smtClean="0"/>
              <a:t>Greeva</a:t>
            </a:r>
            <a:r>
              <a:rPr lang="en-US" dirty="0" smtClean="0"/>
              <a:t> </a:t>
            </a:r>
            <a:r>
              <a:rPr lang="en-US" dirty="0" err="1" smtClean="0"/>
              <a:t>shula</a:t>
            </a:r>
            <a:r>
              <a:rPr lang="en-US" dirty="0" smtClean="0"/>
              <a:t/>
            </a:r>
            <a:br>
              <a:rPr lang="en-US" dirty="0" smtClean="0"/>
            </a:br>
            <a:r>
              <a:rPr lang="en-US" dirty="0" smtClean="0"/>
              <a:t>		1. </a:t>
            </a:r>
            <a:r>
              <a:rPr lang="en-US" dirty="0" err="1" smtClean="0"/>
              <a:t>Tadasana</a:t>
            </a:r>
            <a:r>
              <a:rPr lang="en-US" dirty="0" smtClean="0"/>
              <a:t/>
            </a:r>
            <a:br>
              <a:rPr lang="en-US" dirty="0" smtClean="0"/>
            </a:br>
            <a:r>
              <a:rPr lang="en-US" dirty="0" smtClean="0"/>
              <a:t>		2. </a:t>
            </a:r>
            <a:r>
              <a:rPr lang="en-US" dirty="0" err="1" smtClean="0"/>
              <a:t>Mandukasana</a:t>
            </a:r>
            <a:r>
              <a:rPr lang="en-US" dirty="0" smtClean="0"/>
              <a:t/>
            </a:r>
            <a:br>
              <a:rPr lang="en-US" dirty="0" smtClean="0"/>
            </a:br>
            <a:r>
              <a:rPr lang="en-US" dirty="0" smtClean="0"/>
              <a:t>		3. </a:t>
            </a:r>
            <a:r>
              <a:rPr lang="en-US" dirty="0" err="1" smtClean="0"/>
              <a:t>Parvatasana</a:t>
            </a:r>
            <a:r>
              <a:rPr lang="en-US" dirty="0" smtClean="0"/>
              <a:t/>
            </a:r>
            <a:br>
              <a:rPr lang="en-US" dirty="0" smtClean="0"/>
            </a:br>
            <a:r>
              <a:rPr lang="en-US" dirty="0" smtClean="0"/>
              <a:t>		4. </a:t>
            </a:r>
            <a:r>
              <a:rPr lang="en-US" dirty="0" err="1" smtClean="0"/>
              <a:t>Simhasana</a:t>
            </a:r>
            <a:endParaRPr lang="en-US" dirty="0" smtClean="0"/>
          </a:p>
          <a:p>
            <a:pPr>
              <a:buNone/>
            </a:pPr>
            <a:endParaRPr lang="en-US" sz="1400" dirty="0" smtClean="0"/>
          </a:p>
          <a:p>
            <a:pPr>
              <a:buNone/>
            </a:pPr>
            <a:r>
              <a:rPr lang="en-US" dirty="0" err="1" smtClean="0"/>
              <a:t>Asanas</a:t>
            </a:r>
            <a:r>
              <a:rPr lang="en-US" dirty="0" smtClean="0"/>
              <a:t> modified to manage Kati </a:t>
            </a:r>
            <a:r>
              <a:rPr lang="en-US" dirty="0" err="1" smtClean="0"/>
              <a:t>shula</a:t>
            </a:r>
            <a:r>
              <a:rPr lang="en-US" dirty="0" smtClean="0"/>
              <a:t/>
            </a:r>
            <a:br>
              <a:rPr lang="en-US" dirty="0" smtClean="0"/>
            </a:br>
            <a:r>
              <a:rPr lang="en-US" dirty="0" smtClean="0"/>
              <a:t>		1. </a:t>
            </a:r>
            <a:r>
              <a:rPr lang="en-US" dirty="0" err="1" smtClean="0"/>
              <a:t>Shavasana</a:t>
            </a:r>
            <a:r>
              <a:rPr lang="en-US" dirty="0" smtClean="0"/>
              <a:t/>
            </a:r>
            <a:br>
              <a:rPr lang="en-US" dirty="0" smtClean="0"/>
            </a:br>
            <a:r>
              <a:rPr lang="en-US" dirty="0" smtClean="0"/>
              <a:t>		2. </a:t>
            </a:r>
            <a:r>
              <a:rPr lang="en-US" dirty="0" err="1" smtClean="0"/>
              <a:t>Bhujangasana</a:t>
            </a:r>
            <a:r>
              <a:rPr lang="en-US" dirty="0" smtClean="0"/>
              <a:t/>
            </a:r>
            <a:br>
              <a:rPr lang="en-US" dirty="0" smtClean="0"/>
            </a:br>
            <a:r>
              <a:rPr lang="en-US" dirty="0" smtClean="0"/>
              <a:t>		3. </a:t>
            </a:r>
            <a:r>
              <a:rPr lang="en-US" dirty="0" err="1" smtClean="0"/>
              <a:t>Shashankasana</a:t>
            </a:r>
            <a:r>
              <a:rPr lang="en-US" dirty="0" smtClean="0"/>
              <a:t/>
            </a:r>
            <a:br>
              <a:rPr lang="en-US" dirty="0" smtClean="0"/>
            </a:br>
            <a:r>
              <a:rPr lang="en-US" dirty="0" smtClean="0"/>
              <a:t>		4. </a:t>
            </a:r>
            <a:r>
              <a:rPr lang="en-US" dirty="0" err="1" smtClean="0"/>
              <a:t>Vajrasana</a:t>
            </a:r>
            <a:r>
              <a:rPr lang="en-US" dirty="0" smtClean="0"/>
              <a:t/>
            </a:r>
            <a:br>
              <a:rPr lang="en-US" dirty="0" smtClean="0"/>
            </a:br>
            <a:r>
              <a:rPr lang="en-US" dirty="0" smtClean="0"/>
              <a:t>		5. </a:t>
            </a:r>
            <a:r>
              <a:rPr lang="en-US" dirty="0" err="1" smtClean="0"/>
              <a:t>Supta</a:t>
            </a:r>
            <a:r>
              <a:rPr lang="en-US" dirty="0" smtClean="0"/>
              <a:t> </a:t>
            </a:r>
            <a:r>
              <a:rPr lang="en-US" dirty="0" err="1" smtClean="0"/>
              <a:t>ekapada</a:t>
            </a:r>
            <a:r>
              <a:rPr lang="en-US" dirty="0" smtClean="0"/>
              <a:t> </a:t>
            </a:r>
            <a:r>
              <a:rPr lang="en-US" dirty="0" err="1" smtClean="0"/>
              <a:t>utthitasana</a:t>
            </a:r>
            <a:r>
              <a:rPr lang="en-US" dirty="0" smtClean="0"/>
              <a:t/>
            </a:r>
            <a:br>
              <a:rPr lang="en-US" dirty="0" smtClean="0"/>
            </a:br>
            <a:r>
              <a:rPr lang="en-US" dirty="0" smtClean="0"/>
              <a:t>		6. </a:t>
            </a:r>
            <a:r>
              <a:rPr lang="en-US" dirty="0" err="1" smtClean="0"/>
              <a:t>Supta</a:t>
            </a:r>
            <a:r>
              <a:rPr lang="en-US" dirty="0" smtClean="0"/>
              <a:t> </a:t>
            </a:r>
            <a:r>
              <a:rPr lang="en-US" dirty="0" err="1" smtClean="0"/>
              <a:t>dwipada</a:t>
            </a:r>
            <a:r>
              <a:rPr lang="en-US" dirty="0" smtClean="0"/>
              <a:t> </a:t>
            </a:r>
            <a:r>
              <a:rPr lang="en-US" dirty="0" err="1" smtClean="0"/>
              <a:t>utthitasana</a:t>
            </a:r>
            <a:r>
              <a:rPr lang="en-US" dirty="0" smtClean="0"/>
              <a:t/>
            </a:r>
            <a:br>
              <a:rPr lang="en-US" dirty="0" smtClean="0"/>
            </a:br>
            <a:r>
              <a:rPr lang="en-US" dirty="0" smtClean="0"/>
              <a:t>		7. </a:t>
            </a:r>
            <a:r>
              <a:rPr lang="en-US" dirty="0" err="1" smtClean="0"/>
              <a:t>Supta</a:t>
            </a:r>
            <a:r>
              <a:rPr lang="en-US" dirty="0" smtClean="0"/>
              <a:t> </a:t>
            </a:r>
            <a:r>
              <a:rPr lang="en-US" dirty="0" err="1" smtClean="0"/>
              <a:t>padangushtasana</a:t>
            </a:r>
            <a:r>
              <a:rPr lang="en-US" dirty="0" smtClean="0"/>
              <a:t> – variations</a:t>
            </a:r>
            <a:br>
              <a:rPr lang="en-US" dirty="0" smtClean="0"/>
            </a:br>
            <a:r>
              <a:rPr lang="en-US" dirty="0" smtClean="0"/>
              <a:t>		8. </a:t>
            </a:r>
            <a:r>
              <a:rPr lang="en-US" dirty="0" err="1" smtClean="0"/>
              <a:t>Jatara</a:t>
            </a:r>
            <a:r>
              <a:rPr lang="en-US" dirty="0" smtClean="0"/>
              <a:t> </a:t>
            </a:r>
            <a:r>
              <a:rPr lang="en-US" dirty="0" err="1" smtClean="0"/>
              <a:t>parivartanasana</a:t>
            </a:r>
            <a:r>
              <a:rPr lang="en-US" dirty="0" smtClean="0"/>
              <a:t> – variations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err="1" smtClean="0"/>
              <a:t>Asanas</a:t>
            </a:r>
            <a:r>
              <a:rPr lang="en-US" dirty="0" smtClean="0"/>
              <a:t> modified to manage </a:t>
            </a:r>
            <a:r>
              <a:rPr lang="en-US" dirty="0" err="1" smtClean="0"/>
              <a:t>Janu</a:t>
            </a:r>
            <a:r>
              <a:rPr lang="en-US" dirty="0" smtClean="0"/>
              <a:t> </a:t>
            </a:r>
            <a:r>
              <a:rPr lang="en-US" dirty="0" err="1" smtClean="0"/>
              <a:t>shula</a:t>
            </a:r>
            <a:r>
              <a:rPr lang="en-US" dirty="0" smtClean="0"/>
              <a:t/>
            </a:r>
            <a:br>
              <a:rPr lang="en-US" dirty="0" smtClean="0"/>
            </a:br>
            <a:r>
              <a:rPr lang="en-US" dirty="0" smtClean="0"/>
              <a:t>		1. </a:t>
            </a:r>
            <a:r>
              <a:rPr lang="en-US" dirty="0" err="1" smtClean="0"/>
              <a:t>Tadasana</a:t>
            </a:r>
            <a:r>
              <a:rPr lang="en-US" dirty="0" smtClean="0"/>
              <a:t> – variations</a:t>
            </a:r>
            <a:br>
              <a:rPr lang="en-US" dirty="0" smtClean="0"/>
            </a:br>
            <a:r>
              <a:rPr lang="en-US" dirty="0" smtClean="0"/>
              <a:t>		2. </a:t>
            </a:r>
            <a:r>
              <a:rPr lang="en-US" dirty="0" err="1" smtClean="0"/>
              <a:t>Krounchasana</a:t>
            </a:r>
            <a:r>
              <a:rPr lang="en-US" dirty="0" smtClean="0"/>
              <a:t> – variations</a:t>
            </a:r>
          </a:p>
          <a:p>
            <a:pPr>
              <a:buNone/>
            </a:pPr>
            <a:endParaRPr lang="en-US" sz="1600" dirty="0" smtClean="0"/>
          </a:p>
          <a:p>
            <a:pPr>
              <a:buNone/>
            </a:pPr>
            <a:r>
              <a:rPr lang="en-US" dirty="0" err="1" smtClean="0"/>
              <a:t>Asanas</a:t>
            </a:r>
            <a:r>
              <a:rPr lang="en-US" dirty="0" smtClean="0"/>
              <a:t> modified to manage </a:t>
            </a:r>
            <a:r>
              <a:rPr lang="en-US" dirty="0" err="1" smtClean="0"/>
              <a:t>Vibandha</a:t>
            </a:r>
            <a:r>
              <a:rPr lang="en-US" dirty="0" smtClean="0"/>
              <a:t/>
            </a:r>
            <a:br>
              <a:rPr lang="en-US" dirty="0" smtClean="0"/>
            </a:br>
            <a:r>
              <a:rPr lang="en-US" dirty="0" smtClean="0"/>
              <a:t>		1. </a:t>
            </a:r>
            <a:r>
              <a:rPr lang="en-US" dirty="0" err="1" smtClean="0"/>
              <a:t>Vajrasana</a:t>
            </a:r>
            <a:r>
              <a:rPr lang="en-US" dirty="0" smtClean="0"/>
              <a:t/>
            </a:r>
            <a:br>
              <a:rPr lang="en-US" dirty="0" smtClean="0"/>
            </a:br>
            <a:r>
              <a:rPr lang="en-US" dirty="0" smtClean="0"/>
              <a:t>		2. </a:t>
            </a:r>
            <a:r>
              <a:rPr lang="en-US" dirty="0" err="1" smtClean="0"/>
              <a:t>Pavana</a:t>
            </a:r>
            <a:r>
              <a:rPr lang="en-US" dirty="0" smtClean="0"/>
              <a:t> </a:t>
            </a:r>
            <a:r>
              <a:rPr lang="en-US" dirty="0" err="1" smtClean="0"/>
              <a:t>muktasana</a:t>
            </a:r>
            <a:r>
              <a:rPr lang="en-US" dirty="0" smtClean="0"/>
              <a:t/>
            </a:r>
            <a:br>
              <a:rPr lang="en-US" dirty="0" smtClean="0"/>
            </a:br>
            <a:r>
              <a:rPr lang="en-US" dirty="0" smtClean="0"/>
              <a:t>		3. Yoga </a:t>
            </a:r>
            <a:r>
              <a:rPr lang="en-US" dirty="0" err="1" smtClean="0"/>
              <a:t>mudra</a:t>
            </a:r>
            <a:r>
              <a:rPr lang="en-US" dirty="0" smtClean="0"/>
              <a:t> variations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5" name="Title 1"/>
          <p:cNvSpPr>
            <a:spLocks noGrp="1"/>
          </p:cNvSpPr>
          <p:nvPr>
            <p:ph type="title"/>
          </p:nvPr>
        </p:nvSpPr>
        <p:spPr>
          <a:xfrm>
            <a:off x="0" y="152400"/>
            <a:ext cx="8229600" cy="762000"/>
          </a:xfrm>
        </p:spPr>
        <p:txBody>
          <a:bodyPr/>
          <a:lstStyle/>
          <a:p>
            <a:pPr algn="l"/>
            <a:r>
              <a:rPr lang="en-US" dirty="0" smtClean="0"/>
              <a:t>Therapeutic Yoga….</a:t>
            </a:r>
            <a:endParaRPr lang="en-US" dirty="0"/>
          </a:p>
        </p:txBody>
      </p:sp>
      <p:sp>
        <p:nvSpPr>
          <p:cNvPr id="6" name="Rectangle 5"/>
          <p:cNvSpPr/>
          <p:nvPr/>
        </p:nvSpPr>
        <p:spPr>
          <a:xfrm>
            <a:off x="0" y="5646003"/>
            <a:ext cx="9220729" cy="830997"/>
          </a:xfrm>
          <a:prstGeom prst="rect">
            <a:avLst/>
          </a:prstGeom>
        </p:spPr>
        <p:txBody>
          <a:bodyPr wrap="none">
            <a:spAutoFit/>
          </a:bodyPr>
          <a:lstStyle/>
          <a:p>
            <a:r>
              <a:rPr lang="en-US" sz="2400" dirty="0" smtClean="0"/>
              <a:t>The therapeutic effect of Yoga is only a byproduct and incidental benefit </a:t>
            </a:r>
          </a:p>
          <a:p>
            <a:r>
              <a:rPr lang="en-US" sz="2400" dirty="0" smtClean="0"/>
              <a:t>similar to weight loss in </a:t>
            </a:r>
            <a:r>
              <a:rPr lang="en-US" sz="2400" dirty="0" err="1" smtClean="0"/>
              <a:t>Virechana</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pic>
        <p:nvPicPr>
          <p:cNvPr id="146436" name="Picture 4" descr="D:\Presentations\yoga\tadasana.jpg"/>
          <p:cNvPicPr>
            <a:picLocks noChangeAspect="1" noChangeArrowheads="1"/>
          </p:cNvPicPr>
          <p:nvPr/>
        </p:nvPicPr>
        <p:blipFill>
          <a:blip r:embed="rId3"/>
          <a:srcRect/>
          <a:stretch>
            <a:fillRect/>
          </a:stretch>
        </p:blipFill>
        <p:spPr bwMode="auto">
          <a:xfrm>
            <a:off x="1676400" y="533400"/>
            <a:ext cx="2286000" cy="3810000"/>
          </a:xfrm>
          <a:prstGeom prst="rect">
            <a:avLst/>
          </a:prstGeom>
          <a:noFill/>
        </p:spPr>
      </p:pic>
      <p:pic>
        <p:nvPicPr>
          <p:cNvPr id="146438" name="Picture 6" descr="D:\Presentations\yoga\Simhasana-II-BKS.jpg"/>
          <p:cNvPicPr>
            <a:picLocks noChangeAspect="1" noChangeArrowheads="1"/>
          </p:cNvPicPr>
          <p:nvPr/>
        </p:nvPicPr>
        <p:blipFill>
          <a:blip r:embed="rId4"/>
          <a:srcRect/>
          <a:stretch>
            <a:fillRect/>
          </a:stretch>
        </p:blipFill>
        <p:spPr bwMode="auto">
          <a:xfrm>
            <a:off x="5105400" y="533400"/>
            <a:ext cx="2439496" cy="3810000"/>
          </a:xfrm>
          <a:prstGeom prst="rect">
            <a:avLst/>
          </a:prstGeom>
          <a:noFill/>
        </p:spPr>
      </p:pic>
      <p:sp>
        <p:nvSpPr>
          <p:cNvPr id="11" name="Rectangle 10"/>
          <p:cNvSpPr/>
          <p:nvPr/>
        </p:nvSpPr>
        <p:spPr>
          <a:xfrm>
            <a:off x="4267200" y="1828800"/>
            <a:ext cx="567784" cy="923330"/>
          </a:xfrm>
          <a:prstGeom prst="rect">
            <a:avLst/>
          </a:prstGeom>
          <a:noFill/>
        </p:spPr>
        <p:txBody>
          <a:bodyPr wrap="none" lIns="91440" tIns="45720" rIns="91440" bIns="45720">
            <a:spAutoFit/>
          </a:bodyPr>
          <a:lstStyle/>
          <a:p>
            <a:pPr algn="ctr"/>
            <a:r>
              <a:rPr lang="en-US" sz="5400" b="1" cap="none" spc="300" dirty="0" smtClean="0">
                <a:ln w="11430" cmpd="sng">
                  <a:noFill/>
                  <a:prstDash val="solid"/>
                  <a:miter lim="800000"/>
                </a:ln>
                <a:solidFill>
                  <a:srgbClr val="FF0000"/>
                </a:solidFill>
                <a:effectLst>
                  <a:glow rad="45500">
                    <a:schemeClr val="accent1">
                      <a:satMod val="220000"/>
                      <a:alpha val="35000"/>
                    </a:schemeClr>
                  </a:glow>
                </a:effectLst>
              </a:rPr>
              <a:t>+</a:t>
            </a:r>
            <a:endParaRPr lang="en-US" sz="54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12" name="Rectangle 11"/>
          <p:cNvSpPr/>
          <p:nvPr/>
        </p:nvSpPr>
        <p:spPr>
          <a:xfrm>
            <a:off x="2703608" y="4791670"/>
            <a:ext cx="3620992" cy="923330"/>
          </a:xfrm>
          <a:prstGeom prst="rect">
            <a:avLst/>
          </a:prstGeom>
          <a:noFill/>
        </p:spPr>
        <p:txBody>
          <a:bodyPr wrap="none" lIns="91440" tIns="45720" rIns="91440" bIns="45720">
            <a:spAutoFit/>
          </a:bodyPr>
          <a:lstStyle/>
          <a:p>
            <a:pPr algn="ctr"/>
            <a:r>
              <a:rPr lang="en-US" sz="5400" b="1" cap="none" spc="300" dirty="0" smtClean="0">
                <a:ln w="11430" cmpd="sng">
                  <a:noFill/>
                  <a:prstDash val="solid"/>
                  <a:miter lim="800000"/>
                </a:ln>
                <a:solidFill>
                  <a:srgbClr val="FF0000"/>
                </a:solidFill>
                <a:effectLst>
                  <a:glow rad="45500">
                    <a:schemeClr val="accent1">
                      <a:satMod val="220000"/>
                      <a:alpha val="35000"/>
                    </a:schemeClr>
                  </a:glow>
                </a:effectLst>
              </a:rPr>
              <a:t>NECK LION</a:t>
            </a:r>
            <a:endParaRPr lang="en-US" sz="54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13" name="Rectangle 12"/>
          <p:cNvSpPr/>
          <p:nvPr/>
        </p:nvSpPr>
        <p:spPr>
          <a:xfrm>
            <a:off x="0" y="5715000"/>
            <a:ext cx="9144000" cy="523220"/>
          </a:xfrm>
          <a:prstGeom prst="rect">
            <a:avLst/>
          </a:prstGeom>
        </p:spPr>
        <p:txBody>
          <a:bodyPr wrap="square">
            <a:spAutoFit/>
          </a:bodyPr>
          <a:lstStyle/>
          <a:p>
            <a:pPr algn="ctr"/>
            <a:r>
              <a:rPr lang="en-US" sz="2800" dirty="0" err="1" smtClean="0"/>
              <a:t>Tadasana</a:t>
            </a:r>
            <a:r>
              <a:rPr lang="en-US" sz="2800" dirty="0" smtClean="0"/>
              <a:t> and </a:t>
            </a:r>
            <a:r>
              <a:rPr lang="en-US" sz="2800" dirty="0" err="1" smtClean="0"/>
              <a:t>Simhasana</a:t>
            </a:r>
            <a:r>
              <a:rPr lang="en-US" sz="2800" dirty="0" smtClean="0"/>
              <a:t> variation</a:t>
            </a:r>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5" name="Picture 2" descr="D:\Presentations\yoga\Ardhakati Chakrasana - skłon w bok.gif"/>
          <p:cNvPicPr>
            <a:picLocks noChangeAspect="1" noChangeArrowheads="1"/>
          </p:cNvPicPr>
          <p:nvPr/>
        </p:nvPicPr>
        <p:blipFill>
          <a:blip r:embed="rId3">
            <a:lum bright="-30000" contrast="40000"/>
          </a:blip>
          <a:srcRect/>
          <a:stretch>
            <a:fillRect/>
          </a:stretch>
        </p:blipFill>
        <p:spPr bwMode="auto">
          <a:xfrm>
            <a:off x="457200" y="609600"/>
            <a:ext cx="2935389" cy="5181600"/>
          </a:xfrm>
          <a:prstGeom prst="rect">
            <a:avLst/>
          </a:prstGeom>
          <a:noFill/>
        </p:spPr>
      </p:pic>
      <p:sp>
        <p:nvSpPr>
          <p:cNvPr id="6" name="Rectangle 5"/>
          <p:cNvSpPr/>
          <p:nvPr/>
        </p:nvSpPr>
        <p:spPr>
          <a:xfrm>
            <a:off x="3276600" y="1295400"/>
            <a:ext cx="5256568" cy="923330"/>
          </a:xfrm>
          <a:prstGeom prst="rect">
            <a:avLst/>
          </a:prstGeom>
          <a:noFill/>
        </p:spPr>
        <p:txBody>
          <a:bodyPr wrap="none" lIns="91440" tIns="45720" rIns="91440" bIns="45720">
            <a:spAutoFit/>
          </a:bodyPr>
          <a:lstStyle/>
          <a:p>
            <a:pPr algn="ctr"/>
            <a:r>
              <a:rPr lang="en-US" sz="5400" b="1" cap="none" spc="300" dirty="0" smtClean="0">
                <a:ln w="11430" cmpd="sng">
                  <a:noFill/>
                  <a:prstDash val="solid"/>
                  <a:miter lim="800000"/>
                </a:ln>
                <a:solidFill>
                  <a:srgbClr val="FF0000"/>
                </a:solidFill>
                <a:effectLst>
                  <a:glow rad="45500">
                    <a:schemeClr val="accent1">
                      <a:satMod val="220000"/>
                      <a:alpha val="35000"/>
                    </a:schemeClr>
                  </a:glow>
                </a:effectLst>
              </a:rPr>
              <a:t>SHOULDER LINE</a:t>
            </a:r>
            <a:endParaRPr lang="en-US" sz="54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7" name="Rectangle 6"/>
          <p:cNvSpPr/>
          <p:nvPr/>
        </p:nvSpPr>
        <p:spPr>
          <a:xfrm>
            <a:off x="3429000" y="2209800"/>
            <a:ext cx="5029200" cy="1077218"/>
          </a:xfrm>
          <a:prstGeom prst="rect">
            <a:avLst/>
          </a:prstGeom>
        </p:spPr>
        <p:txBody>
          <a:bodyPr wrap="square">
            <a:spAutoFit/>
          </a:bodyPr>
          <a:lstStyle/>
          <a:p>
            <a:pPr algn="ctr"/>
            <a:r>
              <a:rPr lang="en-US" sz="3200" dirty="0" smtClean="0"/>
              <a:t>Variation of </a:t>
            </a:r>
          </a:p>
          <a:p>
            <a:pPr algn="ctr"/>
            <a:r>
              <a:rPr lang="en-US" sz="3200" dirty="0" err="1" smtClean="0"/>
              <a:t>Ardha</a:t>
            </a:r>
            <a:r>
              <a:rPr lang="en-US" sz="3200" dirty="0" smtClean="0"/>
              <a:t> </a:t>
            </a:r>
            <a:r>
              <a:rPr lang="en-US" sz="3200" dirty="0" err="1" smtClean="0"/>
              <a:t>kati</a:t>
            </a:r>
            <a:r>
              <a:rPr lang="en-US" sz="3200" dirty="0" smtClean="0"/>
              <a:t> </a:t>
            </a:r>
            <a:r>
              <a:rPr lang="en-US" sz="3200" dirty="0" err="1" smtClean="0"/>
              <a:t>Chakrasana</a:t>
            </a:r>
            <a:endParaRPr lang="en-US" sz="3200" dirty="0"/>
          </a:p>
        </p:txBody>
      </p:sp>
      <p:sp>
        <p:nvSpPr>
          <p:cNvPr id="8" name="Rectangle 7"/>
          <p:cNvSpPr/>
          <p:nvPr/>
        </p:nvSpPr>
        <p:spPr>
          <a:xfrm>
            <a:off x="2286000" y="2133600"/>
            <a:ext cx="685800" cy="3429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pic>
        <p:nvPicPr>
          <p:cNvPr id="4" name="Picture 3" descr="D:\Presentations\yoga\parvatasana.gif"/>
          <p:cNvPicPr>
            <a:picLocks noChangeAspect="1" noChangeArrowheads="1"/>
          </p:cNvPicPr>
          <p:nvPr/>
        </p:nvPicPr>
        <p:blipFill>
          <a:blip r:embed="rId3">
            <a:lum bright="-30000" contrast="40000"/>
          </a:blip>
          <a:srcRect l="2857" t="1429" r="2857" b="2857"/>
          <a:stretch>
            <a:fillRect/>
          </a:stretch>
        </p:blipFill>
        <p:spPr bwMode="auto">
          <a:xfrm>
            <a:off x="0" y="1066800"/>
            <a:ext cx="5029200" cy="5257800"/>
          </a:xfrm>
          <a:prstGeom prst="rect">
            <a:avLst/>
          </a:prstGeom>
          <a:noFill/>
        </p:spPr>
      </p:pic>
      <p:sp>
        <p:nvSpPr>
          <p:cNvPr id="7" name="Rectangle 6"/>
          <p:cNvSpPr/>
          <p:nvPr/>
        </p:nvSpPr>
        <p:spPr>
          <a:xfrm>
            <a:off x="953075" y="558225"/>
            <a:ext cx="3085525"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PARVATASANA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8" name="Rectangle 7"/>
          <p:cNvSpPr/>
          <p:nvPr/>
        </p:nvSpPr>
        <p:spPr>
          <a:xfrm>
            <a:off x="5257800" y="6044625"/>
            <a:ext cx="3441775"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MANDUKASANA</a:t>
            </a:r>
            <a:endParaRPr lang="en-US" sz="54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3" name="Picture 2" descr="D:\Presentations\yoga\images (5).jpg"/>
          <p:cNvPicPr>
            <a:picLocks noChangeAspect="1" noChangeArrowheads="1"/>
          </p:cNvPicPr>
          <p:nvPr/>
        </p:nvPicPr>
        <p:blipFill>
          <a:blip r:embed="rId4"/>
          <a:srcRect/>
          <a:stretch>
            <a:fillRect/>
          </a:stretch>
        </p:blipFill>
        <p:spPr bwMode="auto">
          <a:xfrm>
            <a:off x="5257800" y="1549201"/>
            <a:ext cx="3306763" cy="4546799"/>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pic>
        <p:nvPicPr>
          <p:cNvPr id="6" name="Picture 7" descr="D:\Presentations\yoga\supta_baddha_konasana pose.jpg"/>
          <p:cNvPicPr>
            <a:picLocks noChangeAspect="1" noChangeArrowheads="1"/>
          </p:cNvPicPr>
          <p:nvPr/>
        </p:nvPicPr>
        <p:blipFill>
          <a:blip r:embed="rId2"/>
          <a:srcRect/>
          <a:stretch>
            <a:fillRect/>
          </a:stretch>
        </p:blipFill>
        <p:spPr bwMode="auto">
          <a:xfrm>
            <a:off x="5029200" y="2819400"/>
            <a:ext cx="3505200" cy="2853070"/>
          </a:xfrm>
          <a:prstGeom prst="rect">
            <a:avLst/>
          </a:prstGeom>
          <a:noFill/>
        </p:spPr>
      </p:pic>
      <p:pic>
        <p:nvPicPr>
          <p:cNvPr id="7" name="Picture 8" descr="D:\Presentations\yoga\4535190314_pre.jpg"/>
          <p:cNvPicPr>
            <a:picLocks noChangeAspect="1" noChangeArrowheads="1"/>
          </p:cNvPicPr>
          <p:nvPr/>
        </p:nvPicPr>
        <p:blipFill>
          <a:blip r:embed="rId3"/>
          <a:srcRect/>
          <a:stretch>
            <a:fillRect/>
          </a:stretch>
        </p:blipFill>
        <p:spPr bwMode="auto">
          <a:xfrm>
            <a:off x="304800" y="3035950"/>
            <a:ext cx="3886200" cy="2602850"/>
          </a:xfrm>
          <a:prstGeom prst="rect">
            <a:avLst/>
          </a:prstGeom>
          <a:noFill/>
        </p:spPr>
      </p:pic>
      <p:sp>
        <p:nvSpPr>
          <p:cNvPr id="10" name="Rectangle 9"/>
          <p:cNvSpPr/>
          <p:nvPr/>
        </p:nvSpPr>
        <p:spPr>
          <a:xfrm>
            <a:off x="5101858" y="5675293"/>
            <a:ext cx="3432542" cy="954107"/>
          </a:xfrm>
          <a:prstGeom prst="rect">
            <a:avLst/>
          </a:prstGeom>
          <a:noFill/>
        </p:spPr>
        <p:txBody>
          <a:bodyPr wrap="none" lIns="91440" tIns="45720" rIns="91440" bIns="45720">
            <a:spAutoFit/>
          </a:bodyPr>
          <a:lstStyle/>
          <a:p>
            <a:pPr algn="ctr"/>
            <a:r>
              <a:rPr lang="en-US" sz="2800" b="1" spc="300" dirty="0" smtClean="0">
                <a:ln w="11430" cmpd="sng">
                  <a:noFill/>
                  <a:prstDash val="solid"/>
                  <a:miter lim="800000"/>
                </a:ln>
                <a:solidFill>
                  <a:srgbClr val="FF0000"/>
                </a:solidFill>
                <a:effectLst>
                  <a:glow rad="45500">
                    <a:schemeClr val="accent1">
                      <a:satMod val="220000"/>
                      <a:alpha val="35000"/>
                    </a:schemeClr>
                  </a:glow>
                </a:effectLst>
              </a:rPr>
              <a:t>SUPTA DWI PADA </a:t>
            </a:r>
          </a:p>
          <a:p>
            <a:pPr algn="ctr"/>
            <a:r>
              <a:rPr lang="en-US" sz="2800" b="1" spc="300" dirty="0" smtClean="0">
                <a:ln w="11430" cmpd="sng">
                  <a:noFill/>
                  <a:prstDash val="solid"/>
                  <a:miter lim="800000"/>
                </a:ln>
                <a:solidFill>
                  <a:srgbClr val="FF0000"/>
                </a:solidFill>
                <a:effectLst>
                  <a:glow rad="45500">
                    <a:schemeClr val="accent1">
                      <a:satMod val="220000"/>
                      <a:alpha val="35000"/>
                    </a:schemeClr>
                  </a:glow>
                </a:effectLst>
              </a:rPr>
              <a:t>BHADRASANA</a:t>
            </a:r>
            <a:endParaRPr lang="en-US" sz="2800" b="1"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11" name="Rectangle 10"/>
          <p:cNvSpPr/>
          <p:nvPr/>
        </p:nvSpPr>
        <p:spPr>
          <a:xfrm>
            <a:off x="533400" y="5599093"/>
            <a:ext cx="3886200" cy="954107"/>
          </a:xfrm>
          <a:prstGeom prst="rect">
            <a:avLst/>
          </a:prstGeom>
          <a:noFill/>
        </p:spPr>
        <p:txBody>
          <a:bodyPr wrap="square" lIns="91440" tIns="45720" rIns="91440" bIns="45720">
            <a:spAutoFit/>
          </a:bodyPr>
          <a:lstStyle/>
          <a:p>
            <a:pPr algn="ctr"/>
            <a:r>
              <a:rPr lang="en-US" sz="2800" b="1" cap="none" spc="300" dirty="0" smtClean="0">
                <a:ln w="11430" cmpd="sng">
                  <a:noFill/>
                  <a:prstDash val="solid"/>
                  <a:miter lim="800000"/>
                </a:ln>
                <a:solidFill>
                  <a:srgbClr val="FF0000"/>
                </a:solidFill>
                <a:effectLst>
                  <a:glow rad="45500">
                    <a:schemeClr val="accent1">
                      <a:satMod val="220000"/>
                      <a:alpha val="35000"/>
                    </a:schemeClr>
                  </a:glow>
                </a:effectLst>
              </a:rPr>
              <a:t>SUPTA EKA PADA BHADRASANA</a:t>
            </a:r>
            <a:endParaRPr lang="en-US" sz="28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9" name="Rectangle 8"/>
          <p:cNvSpPr/>
          <p:nvPr/>
        </p:nvSpPr>
        <p:spPr>
          <a:xfrm>
            <a:off x="3458547" y="1981200"/>
            <a:ext cx="2637453"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SHAVASANA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153602" name="Picture 2" descr="D:\Presentations\yoga\SHAVASANA EDITED.bmp"/>
          <p:cNvPicPr>
            <a:picLocks noChangeAspect="1" noChangeArrowheads="1"/>
          </p:cNvPicPr>
          <p:nvPr/>
        </p:nvPicPr>
        <p:blipFill>
          <a:blip r:embed="rId4">
            <a:lum bright="-30000" contrast="40000"/>
          </a:blip>
          <a:srcRect l="6685" t="4932" r="8635" b="71394"/>
          <a:stretch>
            <a:fillRect/>
          </a:stretch>
        </p:blipFill>
        <p:spPr bwMode="auto">
          <a:xfrm>
            <a:off x="1905000" y="0"/>
            <a:ext cx="5791200"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wn.com/pd/b1/78/4c0a323831e0e7f3b85a9a770b4f_large.jpg"/>
          <p:cNvPicPr>
            <a:picLocks noChangeAspect="1" noChangeArrowheads="1"/>
          </p:cNvPicPr>
          <p:nvPr/>
        </p:nvPicPr>
        <p:blipFill>
          <a:blip r:embed="rId3"/>
          <a:srcRect/>
          <a:stretch>
            <a:fillRect/>
          </a:stretch>
        </p:blipFill>
        <p:spPr bwMode="auto">
          <a:xfrm>
            <a:off x="1219200" y="152400"/>
            <a:ext cx="6400800" cy="4876800"/>
          </a:xfrm>
          <a:prstGeom prst="rect">
            <a:avLst/>
          </a:prstGeom>
          <a:noFill/>
          <a:ln w="9525">
            <a:noFill/>
            <a:miter lim="800000"/>
            <a:headEnd/>
            <a:tailEnd/>
          </a:ln>
        </p:spPr>
      </p:pic>
      <p:sp>
        <p:nvSpPr>
          <p:cNvPr id="8195" name="TextBox 4"/>
          <p:cNvSpPr txBox="1">
            <a:spLocks noChangeArrowheads="1"/>
          </p:cNvSpPr>
          <p:nvPr/>
        </p:nvSpPr>
        <p:spPr bwMode="auto">
          <a:xfrm>
            <a:off x="1371600" y="5257800"/>
            <a:ext cx="6096000" cy="584200"/>
          </a:xfrm>
          <a:prstGeom prst="rect">
            <a:avLst/>
          </a:prstGeom>
          <a:noFill/>
          <a:ln w="9525">
            <a:noFill/>
            <a:miter lim="800000"/>
            <a:headEnd/>
            <a:tailEnd/>
          </a:ln>
        </p:spPr>
        <p:txBody>
          <a:bodyPr>
            <a:spAutoFit/>
          </a:bodyPr>
          <a:lstStyle/>
          <a:p>
            <a:pPr algn="ctr"/>
            <a:r>
              <a:rPr lang="en-US" sz="3200">
                <a:solidFill>
                  <a:srgbClr val="003300"/>
                </a:solidFill>
                <a:latin typeface="Arial" pitchFamily="34" charset="0"/>
              </a:rPr>
              <a:t>Present scenario</a:t>
            </a:r>
          </a:p>
        </p:txBody>
      </p:sp>
      <p:sp>
        <p:nvSpPr>
          <p:cNvPr id="8196" name="TextBox 6"/>
          <p:cNvSpPr txBox="1">
            <a:spLocks noChangeArrowheads="1"/>
          </p:cNvSpPr>
          <p:nvPr/>
        </p:nvSpPr>
        <p:spPr bwMode="auto">
          <a:xfrm>
            <a:off x="914400" y="5943600"/>
            <a:ext cx="6934200" cy="584200"/>
          </a:xfrm>
          <a:prstGeom prst="rect">
            <a:avLst/>
          </a:prstGeom>
          <a:noFill/>
          <a:ln w="9525">
            <a:noFill/>
            <a:miter lim="800000"/>
            <a:headEnd/>
            <a:tailEnd/>
          </a:ln>
        </p:spPr>
        <p:txBody>
          <a:bodyPr>
            <a:spAutoFit/>
          </a:bodyPr>
          <a:lstStyle/>
          <a:p>
            <a:pPr algn="ctr"/>
            <a:r>
              <a:rPr lang="en-US" sz="3200">
                <a:latin typeface="Arial" pitchFamily="34" charset="0"/>
              </a:rPr>
              <a:t>Are you ready for change?</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pic>
        <p:nvPicPr>
          <p:cNvPr id="19" name="Picture 5" descr="D:\Presentations\yoga\pavanamuktasana.gif"/>
          <p:cNvPicPr>
            <a:picLocks noChangeAspect="1" noChangeArrowheads="1"/>
          </p:cNvPicPr>
          <p:nvPr/>
        </p:nvPicPr>
        <p:blipFill>
          <a:blip r:embed="rId2">
            <a:lum bright="-30000" contrast="40000"/>
          </a:blip>
          <a:srcRect l="2564" t="2564" r="2564" b="2564"/>
          <a:stretch>
            <a:fillRect/>
          </a:stretch>
        </p:blipFill>
        <p:spPr bwMode="auto">
          <a:xfrm>
            <a:off x="5715000" y="1853625"/>
            <a:ext cx="2819400" cy="2819400"/>
          </a:xfrm>
          <a:prstGeom prst="rect">
            <a:avLst/>
          </a:prstGeom>
          <a:noFill/>
        </p:spPr>
      </p:pic>
      <p:sp>
        <p:nvSpPr>
          <p:cNvPr id="22" name="Rectangle 21"/>
          <p:cNvSpPr/>
          <p:nvPr/>
        </p:nvSpPr>
        <p:spPr>
          <a:xfrm>
            <a:off x="0" y="6096000"/>
            <a:ext cx="5736635"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JATARA PARIVARTANASANA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24" name="Rectangle 23"/>
          <p:cNvSpPr/>
          <p:nvPr/>
        </p:nvSpPr>
        <p:spPr>
          <a:xfrm>
            <a:off x="3458547" y="1981200"/>
            <a:ext cx="2637453"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SHAVASANA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25" name="Picture 2" descr="D:\Presentations\yoga\SHAVASANA EDITED.bmp"/>
          <p:cNvPicPr>
            <a:picLocks noChangeAspect="1" noChangeArrowheads="1"/>
          </p:cNvPicPr>
          <p:nvPr/>
        </p:nvPicPr>
        <p:blipFill>
          <a:blip r:embed="rId3">
            <a:lum bright="-30000" contrast="40000"/>
          </a:blip>
          <a:srcRect l="6685" t="4932" r="8635" b="71394"/>
          <a:stretch>
            <a:fillRect/>
          </a:stretch>
        </p:blipFill>
        <p:spPr bwMode="auto">
          <a:xfrm>
            <a:off x="1905000" y="0"/>
            <a:ext cx="5791200" cy="1828800"/>
          </a:xfrm>
          <a:prstGeom prst="rect">
            <a:avLst/>
          </a:prstGeom>
          <a:noFill/>
        </p:spPr>
      </p:pic>
      <p:pic>
        <p:nvPicPr>
          <p:cNvPr id="148489" name="Picture 9" descr="D:\Presentations\yoga\str_back_roll.jpg"/>
          <p:cNvPicPr>
            <a:picLocks noChangeAspect="1" noChangeArrowheads="1"/>
          </p:cNvPicPr>
          <p:nvPr/>
        </p:nvPicPr>
        <p:blipFill>
          <a:blip r:embed="rId4">
            <a:lum bright="-30000" contrast="40000"/>
          </a:blip>
          <a:srcRect b="3174"/>
          <a:stretch>
            <a:fillRect/>
          </a:stretch>
        </p:blipFill>
        <p:spPr bwMode="auto">
          <a:xfrm>
            <a:off x="-152400" y="2971800"/>
            <a:ext cx="4953000" cy="3200400"/>
          </a:xfrm>
          <a:prstGeom prst="rect">
            <a:avLst/>
          </a:prstGeom>
          <a:noFill/>
        </p:spPr>
      </p:pic>
      <p:sp>
        <p:nvSpPr>
          <p:cNvPr id="23" name="Rectangle 22"/>
          <p:cNvSpPr/>
          <p:nvPr/>
        </p:nvSpPr>
        <p:spPr>
          <a:xfrm>
            <a:off x="4800600" y="4368225"/>
            <a:ext cx="4395179"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PAVANAMUKTASANA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pic>
        <p:nvPicPr>
          <p:cNvPr id="8" name="Picture 2" descr="D:\Presentations\yoga\4.gif"/>
          <p:cNvPicPr>
            <a:picLocks noChangeAspect="1" noChangeArrowheads="1"/>
          </p:cNvPicPr>
          <p:nvPr/>
        </p:nvPicPr>
        <p:blipFill>
          <a:blip r:embed="rId2">
            <a:lum bright="-30000" contrast="40000"/>
          </a:blip>
          <a:srcRect/>
          <a:stretch>
            <a:fillRect/>
          </a:stretch>
        </p:blipFill>
        <p:spPr bwMode="auto">
          <a:xfrm>
            <a:off x="94285" y="2768024"/>
            <a:ext cx="4553915" cy="2413575"/>
          </a:xfrm>
          <a:prstGeom prst="rect">
            <a:avLst/>
          </a:prstGeom>
          <a:noFill/>
        </p:spPr>
      </p:pic>
      <p:pic>
        <p:nvPicPr>
          <p:cNvPr id="9" name="Picture 3" descr="D:\Presentations\yoga\double-leg-raise-step3.gif"/>
          <p:cNvPicPr>
            <a:picLocks noChangeAspect="1" noChangeArrowheads="1"/>
          </p:cNvPicPr>
          <p:nvPr/>
        </p:nvPicPr>
        <p:blipFill>
          <a:blip r:embed="rId3"/>
          <a:srcRect/>
          <a:stretch>
            <a:fillRect/>
          </a:stretch>
        </p:blipFill>
        <p:spPr bwMode="auto">
          <a:xfrm>
            <a:off x="4800600" y="2743200"/>
            <a:ext cx="4038600" cy="2423160"/>
          </a:xfrm>
          <a:prstGeom prst="rect">
            <a:avLst/>
          </a:prstGeom>
          <a:noFill/>
        </p:spPr>
      </p:pic>
      <p:sp>
        <p:nvSpPr>
          <p:cNvPr id="11" name="Rectangle 10"/>
          <p:cNvSpPr/>
          <p:nvPr/>
        </p:nvSpPr>
        <p:spPr>
          <a:xfrm>
            <a:off x="269890" y="5282625"/>
            <a:ext cx="3616310" cy="1077218"/>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SUPTA EKA PADA</a:t>
            </a:r>
          </a:p>
          <a:p>
            <a:pPr algn="ctr"/>
            <a:r>
              <a:rPr lang="en-US" sz="3200" b="1" spc="300" dirty="0" smtClean="0">
                <a:ln w="11430" cmpd="sng">
                  <a:noFill/>
                  <a:prstDash val="solid"/>
                  <a:miter lim="800000"/>
                </a:ln>
                <a:solidFill>
                  <a:srgbClr val="FF0000"/>
                </a:solidFill>
                <a:effectLst>
                  <a:glow rad="45500">
                    <a:schemeClr val="accent1">
                      <a:satMod val="220000"/>
                      <a:alpha val="35000"/>
                    </a:schemeClr>
                  </a:glow>
                </a:effectLst>
              </a:rPr>
              <a:t>UTTITASANA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13" name="Rectangle 12"/>
          <p:cNvSpPr/>
          <p:nvPr/>
        </p:nvSpPr>
        <p:spPr>
          <a:xfrm>
            <a:off x="5146690" y="5272314"/>
            <a:ext cx="3677995" cy="1077218"/>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SUPTA DWI PADA</a:t>
            </a:r>
          </a:p>
          <a:p>
            <a:pPr algn="ctr"/>
            <a:r>
              <a:rPr lang="en-US" sz="3200" b="1" spc="300" dirty="0" smtClean="0">
                <a:ln w="11430" cmpd="sng">
                  <a:noFill/>
                  <a:prstDash val="solid"/>
                  <a:miter lim="800000"/>
                </a:ln>
                <a:solidFill>
                  <a:srgbClr val="FF0000"/>
                </a:solidFill>
                <a:effectLst>
                  <a:glow rad="45500">
                    <a:schemeClr val="accent1">
                      <a:satMod val="220000"/>
                      <a:alpha val="35000"/>
                    </a:schemeClr>
                  </a:glow>
                </a:effectLst>
              </a:rPr>
              <a:t>UTTITASANA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14" name="Rectangle 13"/>
          <p:cNvSpPr/>
          <p:nvPr/>
        </p:nvSpPr>
        <p:spPr>
          <a:xfrm>
            <a:off x="3458547" y="1981200"/>
            <a:ext cx="2637453"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SHAVASANA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15" name="Picture 2" descr="D:\Presentations\yoga\SHAVASANA EDITED.bmp"/>
          <p:cNvPicPr>
            <a:picLocks noChangeAspect="1" noChangeArrowheads="1"/>
          </p:cNvPicPr>
          <p:nvPr/>
        </p:nvPicPr>
        <p:blipFill>
          <a:blip r:embed="rId4">
            <a:lum bright="-30000" contrast="40000"/>
          </a:blip>
          <a:srcRect l="6685" t="4932" r="8635" b="71394"/>
          <a:stretch>
            <a:fillRect/>
          </a:stretch>
        </p:blipFill>
        <p:spPr bwMode="auto">
          <a:xfrm>
            <a:off x="1905000" y="0"/>
            <a:ext cx="5791200" cy="18288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pic>
        <p:nvPicPr>
          <p:cNvPr id="12" name="Picture 5" descr="D:\Presentations\yoga\shashankasana.jpg"/>
          <p:cNvPicPr>
            <a:picLocks noChangeAspect="1" noChangeArrowheads="1"/>
          </p:cNvPicPr>
          <p:nvPr/>
        </p:nvPicPr>
        <p:blipFill>
          <a:blip r:embed="rId2">
            <a:lum bright="-30000" contrast="40000"/>
          </a:blip>
          <a:srcRect/>
          <a:stretch>
            <a:fillRect/>
          </a:stretch>
        </p:blipFill>
        <p:spPr bwMode="auto">
          <a:xfrm flipH="1">
            <a:off x="228600" y="1905865"/>
            <a:ext cx="4114800" cy="1980335"/>
          </a:xfrm>
          <a:prstGeom prst="rect">
            <a:avLst/>
          </a:prstGeom>
          <a:noFill/>
        </p:spPr>
      </p:pic>
      <p:pic>
        <p:nvPicPr>
          <p:cNvPr id="149509" name="Picture 5" descr="D:\Presentations\yoga\BHUJANGASANA-EDITED.bmp"/>
          <p:cNvPicPr>
            <a:picLocks noChangeAspect="1" noChangeArrowheads="1"/>
          </p:cNvPicPr>
          <p:nvPr/>
        </p:nvPicPr>
        <p:blipFill>
          <a:blip r:embed="rId3">
            <a:lum bright="-10000" contrast="20000"/>
          </a:blip>
          <a:srcRect l="2367" r="31361" b="68434"/>
          <a:stretch>
            <a:fillRect/>
          </a:stretch>
        </p:blipFill>
        <p:spPr bwMode="auto">
          <a:xfrm>
            <a:off x="304800" y="-76200"/>
            <a:ext cx="4267200" cy="2438400"/>
          </a:xfrm>
          <a:prstGeom prst="rect">
            <a:avLst/>
          </a:prstGeom>
          <a:noFill/>
        </p:spPr>
      </p:pic>
      <p:sp>
        <p:nvSpPr>
          <p:cNvPr id="21" name="Rectangle 20"/>
          <p:cNvSpPr/>
          <p:nvPr/>
        </p:nvSpPr>
        <p:spPr>
          <a:xfrm>
            <a:off x="5105400" y="2996625"/>
            <a:ext cx="3789628"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SHASHANKASANA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22" name="Rectangle 21"/>
          <p:cNvSpPr/>
          <p:nvPr/>
        </p:nvSpPr>
        <p:spPr>
          <a:xfrm>
            <a:off x="5105400" y="990600"/>
            <a:ext cx="3511282"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BHUJANGASANA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23" name="Rectangle 22"/>
          <p:cNvSpPr/>
          <p:nvPr/>
        </p:nvSpPr>
        <p:spPr>
          <a:xfrm>
            <a:off x="5105400" y="5029200"/>
            <a:ext cx="2577565"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VAJRASANA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149510" name="Picture 6" descr="D:\Presentations\yoga\vajra.jpg"/>
          <p:cNvPicPr>
            <a:picLocks noChangeAspect="1" noChangeArrowheads="1"/>
          </p:cNvPicPr>
          <p:nvPr/>
        </p:nvPicPr>
        <p:blipFill>
          <a:blip r:embed="rId4">
            <a:lum bright="-30000" contrast="40000"/>
          </a:blip>
          <a:srcRect l="18910"/>
          <a:stretch>
            <a:fillRect/>
          </a:stretch>
        </p:blipFill>
        <p:spPr bwMode="auto">
          <a:xfrm>
            <a:off x="1752600" y="3875088"/>
            <a:ext cx="2362200" cy="306801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8" descr="D:\Presentations\yoga\paschimottanasana_clip_image002.jpg"/>
          <p:cNvPicPr>
            <a:picLocks noChangeAspect="1" noChangeArrowheads="1"/>
          </p:cNvPicPr>
          <p:nvPr/>
        </p:nvPicPr>
        <p:blipFill>
          <a:blip r:embed="rId2">
            <a:lum bright="-30000" contrast="40000"/>
          </a:blip>
          <a:srcRect/>
          <a:stretch>
            <a:fillRect/>
          </a:stretch>
        </p:blipFill>
        <p:spPr bwMode="auto">
          <a:xfrm>
            <a:off x="5334000" y="3352800"/>
            <a:ext cx="3371850" cy="3155309"/>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pic>
        <p:nvPicPr>
          <p:cNvPr id="155652" name="Picture 4" descr="D:\Presentations\yoga\exercise_flexion_extension.jpg"/>
          <p:cNvPicPr>
            <a:picLocks noChangeAspect="1" noChangeArrowheads="1"/>
          </p:cNvPicPr>
          <p:nvPr/>
        </p:nvPicPr>
        <p:blipFill>
          <a:blip r:embed="rId3"/>
          <a:srcRect l="12500" t="1384" r="12500" b="48805"/>
          <a:stretch>
            <a:fillRect/>
          </a:stretch>
        </p:blipFill>
        <p:spPr bwMode="auto">
          <a:xfrm>
            <a:off x="3352800" y="685800"/>
            <a:ext cx="2286000" cy="2743200"/>
          </a:xfrm>
          <a:prstGeom prst="rect">
            <a:avLst/>
          </a:prstGeom>
          <a:noFill/>
        </p:spPr>
      </p:pic>
      <p:pic>
        <p:nvPicPr>
          <p:cNvPr id="155654" name="Picture 6" descr="D:\Presentations\yoga\exercise_flexion_extension.jpg"/>
          <p:cNvPicPr>
            <a:picLocks noChangeAspect="1" noChangeArrowheads="1"/>
          </p:cNvPicPr>
          <p:nvPr/>
        </p:nvPicPr>
        <p:blipFill>
          <a:blip r:embed="rId3"/>
          <a:srcRect l="2564" t="56765" r="2564" b="9176"/>
          <a:stretch>
            <a:fillRect/>
          </a:stretch>
        </p:blipFill>
        <p:spPr bwMode="auto">
          <a:xfrm>
            <a:off x="304800" y="1447800"/>
            <a:ext cx="2819400" cy="1828800"/>
          </a:xfrm>
          <a:prstGeom prst="rect">
            <a:avLst/>
          </a:prstGeom>
          <a:noFill/>
        </p:spPr>
      </p:pic>
      <p:pic>
        <p:nvPicPr>
          <p:cNvPr id="155655" name="Picture 7" descr="D:\Presentations\yoga\ankle rot.bmp"/>
          <p:cNvPicPr>
            <a:picLocks noChangeAspect="1" noChangeArrowheads="1"/>
          </p:cNvPicPr>
          <p:nvPr/>
        </p:nvPicPr>
        <p:blipFill>
          <a:blip r:embed="rId4">
            <a:lum bright="-30000" contrast="40000"/>
          </a:blip>
          <a:srcRect l="5917" t="4932" r="44527" b="66400"/>
          <a:stretch>
            <a:fillRect/>
          </a:stretch>
        </p:blipFill>
        <p:spPr bwMode="auto">
          <a:xfrm>
            <a:off x="5953125" y="838200"/>
            <a:ext cx="3190875" cy="2214563"/>
          </a:xfrm>
          <a:prstGeom prst="rect">
            <a:avLst/>
          </a:prstGeom>
          <a:noFill/>
        </p:spPr>
      </p:pic>
      <p:sp>
        <p:nvSpPr>
          <p:cNvPr id="10" name="Rectangle 9"/>
          <p:cNvSpPr/>
          <p:nvPr/>
        </p:nvSpPr>
        <p:spPr>
          <a:xfrm>
            <a:off x="0" y="304800"/>
            <a:ext cx="9144000" cy="584775"/>
          </a:xfrm>
          <a:prstGeom prst="rect">
            <a:avLst/>
          </a:prstGeom>
          <a:noFill/>
        </p:spPr>
        <p:txBody>
          <a:bodyPr wrap="squar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ANKLE ROTATION</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155656" name="Picture 8" descr="D:\Presentations\yoga\paschimottanasana_clip_image002.jpg"/>
          <p:cNvPicPr>
            <a:picLocks noChangeAspect="1" noChangeArrowheads="1"/>
          </p:cNvPicPr>
          <p:nvPr/>
        </p:nvPicPr>
        <p:blipFill>
          <a:blip r:embed="rId2">
            <a:lum bright="-30000" contrast="40000"/>
          </a:blip>
          <a:srcRect/>
          <a:stretch>
            <a:fillRect/>
          </a:stretch>
        </p:blipFill>
        <p:spPr bwMode="auto">
          <a:xfrm>
            <a:off x="723900" y="3397891"/>
            <a:ext cx="3371850" cy="3155309"/>
          </a:xfrm>
          <a:prstGeom prst="rect">
            <a:avLst/>
          </a:prstGeom>
          <a:noFill/>
        </p:spPr>
      </p:pic>
      <p:sp>
        <p:nvSpPr>
          <p:cNvPr id="21" name="Rectangle 20"/>
          <p:cNvSpPr/>
          <p:nvPr/>
        </p:nvSpPr>
        <p:spPr>
          <a:xfrm>
            <a:off x="182195" y="6044625"/>
            <a:ext cx="4542205"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CONTRACTED THIGHS</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22" name="Rectangle 21"/>
          <p:cNvSpPr/>
          <p:nvPr/>
        </p:nvSpPr>
        <p:spPr>
          <a:xfrm>
            <a:off x="5198460" y="6044625"/>
            <a:ext cx="3640740" cy="584775"/>
          </a:xfrm>
          <a:prstGeom prst="rect">
            <a:avLst/>
          </a:prstGeom>
          <a:noFill/>
        </p:spPr>
        <p:txBody>
          <a:bodyPr wrap="none" lIns="91440" tIns="45720" rIns="91440" bIns="45720">
            <a:spAutoFit/>
          </a:bodyPr>
          <a:lstStyle/>
          <a:p>
            <a:pPr algn="ctr"/>
            <a:r>
              <a:rPr lang="en-US" sz="3200" b="1" spc="300" dirty="0" smtClean="0">
                <a:ln w="11430" cmpd="sng">
                  <a:noFill/>
                  <a:prstDash val="solid"/>
                  <a:miter lim="800000"/>
                </a:ln>
                <a:solidFill>
                  <a:srgbClr val="FF0000"/>
                </a:solidFill>
                <a:effectLst>
                  <a:glow rad="45500">
                    <a:schemeClr val="accent1">
                      <a:satMod val="220000"/>
                      <a:alpha val="35000"/>
                    </a:schemeClr>
                  </a:glow>
                </a:effectLst>
              </a:rPr>
              <a:t>RELAXED </a:t>
            </a: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THIGHS</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cxnSp>
        <p:nvCxnSpPr>
          <p:cNvPr id="24" name="Straight Arrow Connector 23"/>
          <p:cNvCxnSpPr/>
          <p:nvPr/>
        </p:nvCxnSpPr>
        <p:spPr>
          <a:xfrm flipV="1">
            <a:off x="2038344" y="5712612"/>
            <a:ext cx="533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6781800" y="5638800"/>
            <a:ext cx="457200" cy="761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pic>
        <p:nvPicPr>
          <p:cNvPr id="5" name="Picture 2" descr="D:\Presentations\yoga\7159377-young-woman-doing-yoga-exercise-called-heron-pose-sanskrit-name-krounchasana-isolated-over-white-bac.jpg"/>
          <p:cNvPicPr>
            <a:picLocks noChangeAspect="1" noChangeArrowheads="1"/>
          </p:cNvPicPr>
          <p:nvPr/>
        </p:nvPicPr>
        <p:blipFill>
          <a:blip r:embed="rId2"/>
          <a:srcRect/>
          <a:stretch>
            <a:fillRect/>
          </a:stretch>
        </p:blipFill>
        <p:spPr bwMode="auto">
          <a:xfrm>
            <a:off x="3352800" y="76200"/>
            <a:ext cx="2543175" cy="3810000"/>
          </a:xfrm>
          <a:prstGeom prst="rect">
            <a:avLst/>
          </a:prstGeom>
          <a:noFill/>
        </p:spPr>
      </p:pic>
      <p:sp>
        <p:nvSpPr>
          <p:cNvPr id="6" name="Rectangle 5"/>
          <p:cNvSpPr/>
          <p:nvPr/>
        </p:nvSpPr>
        <p:spPr>
          <a:xfrm>
            <a:off x="0" y="228600"/>
            <a:ext cx="9144000" cy="584775"/>
          </a:xfrm>
          <a:prstGeom prst="rect">
            <a:avLst/>
          </a:prstGeom>
          <a:noFill/>
        </p:spPr>
        <p:txBody>
          <a:bodyPr wrap="squar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UPAVISHTA UTITA EKA PADASANA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sp>
        <p:nvSpPr>
          <p:cNvPr id="7" name="Rectangle 6"/>
          <p:cNvSpPr/>
          <p:nvPr/>
        </p:nvSpPr>
        <p:spPr>
          <a:xfrm>
            <a:off x="3487575" y="5968425"/>
            <a:ext cx="2637453" cy="584775"/>
          </a:xfrm>
          <a:prstGeom prst="rect">
            <a:avLst/>
          </a:prstGeom>
          <a:noFill/>
        </p:spPr>
        <p:txBody>
          <a:bodyPr wrap="none" lIns="91440" tIns="45720" rIns="91440" bIns="45720">
            <a:spAutoFit/>
          </a:bodyPr>
          <a:lstStyle/>
          <a:p>
            <a:pPr algn="ctr"/>
            <a:r>
              <a:rPr lang="en-US" sz="3200" b="1" cap="none" spc="300" dirty="0" smtClean="0">
                <a:ln w="11430" cmpd="sng">
                  <a:noFill/>
                  <a:prstDash val="solid"/>
                  <a:miter lim="800000"/>
                </a:ln>
                <a:solidFill>
                  <a:srgbClr val="FF0000"/>
                </a:solidFill>
                <a:effectLst>
                  <a:glow rad="45500">
                    <a:schemeClr val="accent1">
                      <a:satMod val="220000"/>
                      <a:alpha val="35000"/>
                    </a:schemeClr>
                  </a:glow>
                </a:effectLst>
              </a:rPr>
              <a:t>SHAVASANA</a:t>
            </a:r>
            <a:endParaRPr lang="en-US" sz="3200" b="1" cap="none" spc="300" dirty="0">
              <a:ln w="11430" cmpd="sng">
                <a:noFill/>
                <a:prstDash val="solid"/>
                <a:miter lim="800000"/>
              </a:ln>
              <a:solidFill>
                <a:srgbClr val="FF0000"/>
              </a:solidFill>
              <a:effectLst>
                <a:glow rad="45500">
                  <a:schemeClr val="accent1">
                    <a:satMod val="220000"/>
                    <a:alpha val="35000"/>
                  </a:schemeClr>
                </a:glow>
              </a:effectLst>
            </a:endParaRPr>
          </a:p>
        </p:txBody>
      </p:sp>
      <p:pic>
        <p:nvPicPr>
          <p:cNvPr id="8" name="Picture 2" descr="D:\Presentations\yoga\SHAVASANA EDITED.bmp"/>
          <p:cNvPicPr>
            <a:picLocks noChangeAspect="1" noChangeArrowheads="1"/>
          </p:cNvPicPr>
          <p:nvPr/>
        </p:nvPicPr>
        <p:blipFill>
          <a:blip r:embed="rId3">
            <a:lum bright="-30000" contrast="40000"/>
          </a:blip>
          <a:srcRect l="6685" t="4932" r="8635" b="71394"/>
          <a:stretch>
            <a:fillRect/>
          </a:stretch>
        </p:blipFill>
        <p:spPr bwMode="auto">
          <a:xfrm>
            <a:off x="1905000" y="3987225"/>
            <a:ext cx="5791200" cy="18288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pic>
        <p:nvPicPr>
          <p:cNvPr id="1026" name="Picture 2" descr="D:\Presentations\yoga\human_head_reference_picture_right.jpg"/>
          <p:cNvPicPr>
            <a:picLocks noChangeAspect="1" noChangeArrowheads="1"/>
          </p:cNvPicPr>
          <p:nvPr/>
        </p:nvPicPr>
        <p:blipFill>
          <a:blip r:embed="rId2"/>
          <a:srcRect/>
          <a:stretch>
            <a:fillRect/>
          </a:stretch>
        </p:blipFill>
        <p:spPr bwMode="auto">
          <a:xfrm>
            <a:off x="1524000" y="533400"/>
            <a:ext cx="6502400" cy="6172200"/>
          </a:xfrm>
          <a:prstGeom prst="rect">
            <a:avLst/>
          </a:prstGeom>
          <a:noFill/>
        </p:spPr>
      </p:pic>
      <p:sp>
        <p:nvSpPr>
          <p:cNvPr id="17" name="Oval 16"/>
          <p:cNvSpPr/>
          <p:nvPr/>
        </p:nvSpPr>
        <p:spPr>
          <a:xfrm rot="11620684">
            <a:off x="4203404" y="2538101"/>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1562100" y="2781300"/>
            <a:ext cx="58674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5-Point Star 17"/>
          <p:cNvSpPr/>
          <p:nvPr/>
        </p:nvSpPr>
        <p:spPr>
          <a:xfrm rot="18556499">
            <a:off x="2897775" y="2364598"/>
            <a:ext cx="598207" cy="695158"/>
          </a:xfrm>
          <a:prstGeom prst="star5">
            <a:avLst>
              <a:gd name="adj" fmla="val 22333"/>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10800000">
            <a:off x="2286000" y="2590800"/>
            <a:ext cx="52578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181350" y="2693985"/>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39450" y="2862263"/>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09800" y="2514600"/>
            <a:ext cx="152400" cy="152400"/>
          </a:xfrm>
          <a:prstGeom prst="ellipse">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12543" y="471486"/>
            <a:ext cx="1524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7128648">
            <a:off x="7410456" y="3323971"/>
            <a:ext cx="1524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pic>
        <p:nvPicPr>
          <p:cNvPr id="6" name="Picture 2" descr="D:\Presentations\yoga\sh202-hs.png"/>
          <p:cNvPicPr>
            <a:picLocks noChangeAspect="1" noChangeArrowheads="1"/>
          </p:cNvPicPr>
          <p:nvPr/>
        </p:nvPicPr>
        <p:blipFill>
          <a:blip r:embed="rId2"/>
          <a:srcRect/>
          <a:stretch>
            <a:fillRect/>
          </a:stretch>
        </p:blipFill>
        <p:spPr bwMode="auto">
          <a:xfrm>
            <a:off x="2057400" y="685800"/>
            <a:ext cx="5380672" cy="5410200"/>
          </a:xfrm>
          <a:prstGeom prst="rect">
            <a:avLst/>
          </a:prstGeom>
          <a:noFill/>
        </p:spPr>
      </p:pic>
      <p:sp>
        <p:nvSpPr>
          <p:cNvPr id="7" name="Oval 6"/>
          <p:cNvSpPr/>
          <p:nvPr/>
        </p:nvSpPr>
        <p:spPr>
          <a:xfrm rot="11620684">
            <a:off x="4324036" y="2334909"/>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5400000">
            <a:off x="1790700" y="1638300"/>
            <a:ext cx="5410200" cy="30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5-Point Star 8"/>
          <p:cNvSpPr/>
          <p:nvPr/>
        </p:nvSpPr>
        <p:spPr>
          <a:xfrm rot="18556499">
            <a:off x="3202575" y="2112191"/>
            <a:ext cx="598207" cy="695158"/>
          </a:xfrm>
          <a:prstGeom prst="star5">
            <a:avLst>
              <a:gd name="adj" fmla="val 22333"/>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0800000">
            <a:off x="2590800" y="2286000"/>
            <a:ext cx="5029200" cy="1066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486150" y="2432052"/>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62489" y="2657474"/>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4600" y="2209800"/>
            <a:ext cx="152400" cy="152400"/>
          </a:xfrm>
          <a:prstGeom prst="ellipse">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15410">
            <a:off x="5952418" y="414205"/>
            <a:ext cx="1524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128648">
            <a:off x="7524653" y="3322104"/>
            <a:ext cx="1524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3"/>
          <p:cNvSpPr txBox="1">
            <a:spLocks/>
          </p:cNvSpPr>
          <p:nvPr/>
        </p:nvSpPr>
        <p:spPr>
          <a:xfrm>
            <a:off x="6781800" y="6248400"/>
            <a:ext cx="1905000" cy="4572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B4D7EFF-2D10-4B16-A424-47438A700C1C}"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6" name="Object 2"/>
          <p:cNvGraphicFramePr>
            <a:graphicFrameLocks noChangeAspect="1"/>
          </p:cNvGraphicFramePr>
          <p:nvPr/>
        </p:nvGraphicFramePr>
        <p:xfrm>
          <a:off x="2133600" y="1295400"/>
          <a:ext cx="4559300" cy="4343400"/>
        </p:xfrm>
        <a:graphic>
          <a:graphicData uri="http://schemas.openxmlformats.org/presentationml/2006/ole">
            <p:oleObj spid="_x0000_s176130" name="Bitmap Image" r:id="rId3" imgW="2142857" imgH="1933333" progId="PBrush">
              <p:embed/>
            </p:oleObj>
          </a:graphicData>
        </a:graphic>
      </p:graphicFrame>
      <p:sp>
        <p:nvSpPr>
          <p:cNvPr id="7" name="Rectangle 4"/>
          <p:cNvSpPr>
            <a:spLocks noChangeArrowheads="1"/>
          </p:cNvSpPr>
          <p:nvPr/>
        </p:nvSpPr>
        <p:spPr bwMode="auto">
          <a:xfrm>
            <a:off x="6488112" y="4695825"/>
            <a:ext cx="2808288" cy="942975"/>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sz="2800" b="1" dirty="0" smtClean="0">
                <a:solidFill>
                  <a:schemeClr val="accent3">
                    <a:lumMod val="75000"/>
                  </a:schemeClr>
                </a:solidFill>
                <a:latin typeface="Helvetica" pitchFamily="34" charset="0"/>
              </a:rPr>
              <a:t>ANANDAMAYA </a:t>
            </a:r>
            <a:r>
              <a:rPr lang="en-US" sz="2800" b="1" dirty="0">
                <a:solidFill>
                  <a:schemeClr val="accent3">
                    <a:lumMod val="75000"/>
                  </a:schemeClr>
                </a:solidFill>
                <a:latin typeface="Helvetica" pitchFamily="34" charset="0"/>
              </a:rPr>
              <a:t>KOSHA</a:t>
            </a:r>
          </a:p>
        </p:txBody>
      </p:sp>
      <p:sp>
        <p:nvSpPr>
          <p:cNvPr id="8" name="Line 5"/>
          <p:cNvSpPr>
            <a:spLocks noChangeShapeType="1"/>
          </p:cNvSpPr>
          <p:nvPr/>
        </p:nvSpPr>
        <p:spPr bwMode="auto">
          <a:xfrm>
            <a:off x="4800600" y="4062413"/>
            <a:ext cx="1752600" cy="814387"/>
          </a:xfrm>
          <a:prstGeom prst="line">
            <a:avLst/>
          </a:prstGeom>
          <a:noFill/>
          <a:ln w="50800">
            <a:solidFill>
              <a:schemeClr val="accent3">
                <a:lumMod val="75000"/>
              </a:schemeClr>
            </a:solidFill>
            <a:round/>
            <a:headEnd/>
            <a:tailEnd type="triangle" w="med" len="med"/>
          </a:ln>
        </p:spPr>
        <p:txBody>
          <a:bodyPr wrap="none" anchor="ctr"/>
          <a:lstStyle/>
          <a:p>
            <a:endParaRPr lang="en-US"/>
          </a:p>
        </p:txBody>
      </p:sp>
      <p:sp>
        <p:nvSpPr>
          <p:cNvPr id="9" name="Line 6"/>
          <p:cNvSpPr>
            <a:spLocks noChangeShapeType="1"/>
          </p:cNvSpPr>
          <p:nvPr/>
        </p:nvSpPr>
        <p:spPr bwMode="auto">
          <a:xfrm>
            <a:off x="4876800" y="2797175"/>
            <a:ext cx="1600200" cy="22225"/>
          </a:xfrm>
          <a:prstGeom prst="line">
            <a:avLst/>
          </a:prstGeom>
          <a:noFill/>
          <a:ln w="50800">
            <a:solidFill>
              <a:schemeClr val="bg1"/>
            </a:solidFill>
            <a:round/>
            <a:headEnd/>
            <a:tailEnd type="triangle" w="med" len="med"/>
          </a:ln>
        </p:spPr>
        <p:txBody>
          <a:bodyPr wrap="none" anchor="ctr"/>
          <a:lstStyle/>
          <a:p>
            <a:endParaRPr lang="en-US"/>
          </a:p>
        </p:txBody>
      </p:sp>
      <p:sp>
        <p:nvSpPr>
          <p:cNvPr id="10" name="Line 7"/>
          <p:cNvSpPr>
            <a:spLocks noChangeShapeType="1"/>
          </p:cNvSpPr>
          <p:nvPr/>
        </p:nvSpPr>
        <p:spPr bwMode="auto">
          <a:xfrm flipV="1">
            <a:off x="5029200" y="1946275"/>
            <a:ext cx="955675" cy="568325"/>
          </a:xfrm>
          <a:prstGeom prst="line">
            <a:avLst/>
          </a:prstGeom>
          <a:noFill/>
          <a:ln w="50800">
            <a:solidFill>
              <a:srgbClr val="FF0000"/>
            </a:solidFill>
            <a:round/>
            <a:headEnd/>
            <a:tailEnd type="triangle" w="med" len="med"/>
          </a:ln>
        </p:spPr>
        <p:txBody>
          <a:bodyPr wrap="none" anchor="ctr"/>
          <a:lstStyle/>
          <a:p>
            <a:endParaRPr lang="en-US"/>
          </a:p>
        </p:txBody>
      </p:sp>
      <p:sp>
        <p:nvSpPr>
          <p:cNvPr id="11" name="Line 8"/>
          <p:cNvSpPr>
            <a:spLocks noChangeShapeType="1"/>
          </p:cNvSpPr>
          <p:nvPr/>
        </p:nvSpPr>
        <p:spPr bwMode="auto">
          <a:xfrm flipH="1" flipV="1">
            <a:off x="2590799" y="2286000"/>
            <a:ext cx="1046163" cy="311150"/>
          </a:xfrm>
          <a:prstGeom prst="line">
            <a:avLst/>
          </a:prstGeom>
          <a:noFill/>
          <a:ln w="50800">
            <a:solidFill>
              <a:srgbClr val="00FF00"/>
            </a:solidFill>
            <a:round/>
            <a:headEnd/>
            <a:tailEnd type="triangle" w="med" len="med"/>
          </a:ln>
        </p:spPr>
        <p:txBody>
          <a:bodyPr wrap="none" anchor="ctr"/>
          <a:lstStyle/>
          <a:p>
            <a:endParaRPr lang="en-US"/>
          </a:p>
        </p:txBody>
      </p:sp>
      <p:sp>
        <p:nvSpPr>
          <p:cNvPr id="12" name="Line 9"/>
          <p:cNvSpPr>
            <a:spLocks noChangeShapeType="1"/>
          </p:cNvSpPr>
          <p:nvPr/>
        </p:nvSpPr>
        <p:spPr bwMode="auto">
          <a:xfrm flipH="1">
            <a:off x="2133600" y="4572000"/>
            <a:ext cx="457200" cy="457200"/>
          </a:xfrm>
          <a:prstGeom prst="line">
            <a:avLst/>
          </a:prstGeom>
          <a:noFill/>
          <a:ln w="50800">
            <a:solidFill>
              <a:srgbClr val="00B0F0"/>
            </a:solidFill>
            <a:round/>
            <a:headEnd/>
            <a:tailEnd type="triangle" w="med" len="med"/>
          </a:ln>
        </p:spPr>
        <p:txBody>
          <a:bodyPr wrap="none" anchor="ctr"/>
          <a:lstStyle/>
          <a:p>
            <a:endParaRPr lang="en-US"/>
          </a:p>
        </p:txBody>
      </p:sp>
      <p:sp>
        <p:nvSpPr>
          <p:cNvPr id="13" name="Rectangle 10"/>
          <p:cNvSpPr>
            <a:spLocks noChangeArrowheads="1"/>
          </p:cNvSpPr>
          <p:nvPr/>
        </p:nvSpPr>
        <p:spPr bwMode="auto">
          <a:xfrm>
            <a:off x="6400800" y="2438400"/>
            <a:ext cx="2743200" cy="942975"/>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sz="2800" b="1" dirty="0" smtClean="0">
                <a:solidFill>
                  <a:schemeClr val="bg1"/>
                </a:solidFill>
                <a:latin typeface="Helvetica" pitchFamily="34" charset="0"/>
              </a:rPr>
              <a:t>VIJNANAMAYA </a:t>
            </a:r>
            <a:r>
              <a:rPr lang="en-US" sz="2800" b="1" dirty="0">
                <a:solidFill>
                  <a:schemeClr val="bg1"/>
                </a:solidFill>
                <a:latin typeface="Helvetica" pitchFamily="34" charset="0"/>
              </a:rPr>
              <a:t>KOSHA</a:t>
            </a:r>
          </a:p>
        </p:txBody>
      </p:sp>
      <p:sp>
        <p:nvSpPr>
          <p:cNvPr id="14" name="Rectangle 11"/>
          <p:cNvSpPr>
            <a:spLocks noChangeArrowheads="1"/>
          </p:cNvSpPr>
          <p:nvPr/>
        </p:nvSpPr>
        <p:spPr bwMode="auto">
          <a:xfrm>
            <a:off x="5943600" y="1343025"/>
            <a:ext cx="2362200" cy="9429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b="1" dirty="0">
                <a:solidFill>
                  <a:srgbClr val="FF0000"/>
                </a:solidFill>
                <a:latin typeface="Helvetica" pitchFamily="34" charset="0"/>
              </a:rPr>
              <a:t>MANOMAYA KOSHA</a:t>
            </a:r>
          </a:p>
        </p:txBody>
      </p:sp>
      <p:sp>
        <p:nvSpPr>
          <p:cNvPr id="15" name="Rectangle 12"/>
          <p:cNvSpPr>
            <a:spLocks noChangeArrowheads="1"/>
          </p:cNvSpPr>
          <p:nvPr/>
        </p:nvSpPr>
        <p:spPr bwMode="auto">
          <a:xfrm>
            <a:off x="304800" y="1800225"/>
            <a:ext cx="2819400" cy="9429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b="1" dirty="0" smtClean="0">
                <a:solidFill>
                  <a:srgbClr val="66FF33"/>
                </a:solidFill>
                <a:latin typeface="Helvetica" pitchFamily="34" charset="0"/>
              </a:rPr>
              <a:t>PRANAMAYA </a:t>
            </a:r>
            <a:r>
              <a:rPr lang="en-US" sz="2800" b="1" dirty="0">
                <a:solidFill>
                  <a:srgbClr val="66FF33"/>
                </a:solidFill>
                <a:latin typeface="Helvetica" pitchFamily="34" charset="0"/>
              </a:rPr>
              <a:t>KOSHA</a:t>
            </a:r>
          </a:p>
        </p:txBody>
      </p:sp>
      <p:sp>
        <p:nvSpPr>
          <p:cNvPr id="16" name="Rectangle 13"/>
          <p:cNvSpPr>
            <a:spLocks noChangeArrowheads="1"/>
          </p:cNvSpPr>
          <p:nvPr/>
        </p:nvSpPr>
        <p:spPr bwMode="auto">
          <a:xfrm>
            <a:off x="76200" y="4924425"/>
            <a:ext cx="2971800" cy="9429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800" b="1" dirty="0" smtClean="0">
                <a:solidFill>
                  <a:srgbClr val="00B0F0"/>
                </a:solidFill>
                <a:latin typeface="Helvetica" pitchFamily="34" charset="0"/>
              </a:rPr>
              <a:t>ANNAMAYA </a:t>
            </a:r>
            <a:r>
              <a:rPr lang="en-US" sz="2800" b="1" dirty="0">
                <a:solidFill>
                  <a:srgbClr val="00B0F0"/>
                </a:solidFill>
                <a:latin typeface="Helvetica" pitchFamily="34" charset="0"/>
              </a:rPr>
              <a:t>KOSHA</a:t>
            </a:r>
          </a:p>
        </p:txBody>
      </p:sp>
      <p:sp>
        <p:nvSpPr>
          <p:cNvPr id="17" name="Line 18"/>
          <p:cNvSpPr>
            <a:spLocks noChangeShapeType="1"/>
          </p:cNvSpPr>
          <p:nvPr/>
        </p:nvSpPr>
        <p:spPr bwMode="auto">
          <a:xfrm flipV="1">
            <a:off x="3849688" y="4305300"/>
            <a:ext cx="76200" cy="36513"/>
          </a:xfrm>
          <a:prstGeom prst="line">
            <a:avLst/>
          </a:prstGeom>
          <a:noFill/>
          <a:ln w="25400">
            <a:solidFill>
              <a:srgbClr val="EF9100"/>
            </a:solidFill>
            <a:round/>
            <a:headEnd/>
            <a:tailEnd/>
          </a:ln>
        </p:spPr>
        <p:txBody>
          <a:bodyPr wrap="none" anchor="ctr"/>
          <a:lstStyle/>
          <a:p>
            <a:endParaRPr lang="en-US"/>
          </a:p>
        </p:txBody>
      </p:sp>
      <p:sp>
        <p:nvSpPr>
          <p:cNvPr id="18" name="Text Box 23"/>
          <p:cNvSpPr txBox="1">
            <a:spLocks noChangeArrowheads="1"/>
          </p:cNvSpPr>
          <p:nvPr/>
        </p:nvSpPr>
        <p:spPr bwMode="auto">
          <a:xfrm>
            <a:off x="1143000" y="5791200"/>
            <a:ext cx="66294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err="1" smtClean="0">
                <a:solidFill>
                  <a:schemeClr val="bg1"/>
                </a:solidFill>
              </a:rPr>
              <a:t>Taittireya</a:t>
            </a:r>
            <a:r>
              <a:rPr lang="en-US" sz="3200" b="1" dirty="0" smtClean="0">
                <a:solidFill>
                  <a:schemeClr val="bg1"/>
                </a:solidFill>
              </a:rPr>
              <a:t>  </a:t>
            </a:r>
            <a:r>
              <a:rPr lang="en-US" sz="3200" b="1" dirty="0">
                <a:solidFill>
                  <a:schemeClr val="bg1"/>
                </a:solidFill>
              </a:rPr>
              <a:t>Upanishad </a:t>
            </a:r>
            <a:endParaRPr lang="en-US" b="1" dirty="0">
              <a:solidFill>
                <a:schemeClr val="bg1"/>
              </a:solidFill>
            </a:endParaRPr>
          </a:p>
        </p:txBody>
      </p:sp>
      <p:sp>
        <p:nvSpPr>
          <p:cNvPr id="20" name="Rectangle 25"/>
          <p:cNvSpPr>
            <a:spLocks noChangeArrowheads="1"/>
          </p:cNvSpPr>
          <p:nvPr/>
        </p:nvSpPr>
        <p:spPr bwMode="auto">
          <a:xfrm>
            <a:off x="0" y="228600"/>
            <a:ext cx="9144000" cy="646331"/>
          </a:xfrm>
          <a:prstGeom prst="rect">
            <a:avLst/>
          </a:prstGeom>
          <a:solidFill>
            <a:srgbClr val="FFFF00"/>
          </a:solidFill>
          <a:ln w="9525">
            <a:noFill/>
            <a:miter lim="800000"/>
            <a:headEnd/>
            <a:tailEnd/>
          </a:ln>
        </p:spPr>
        <p:txBody>
          <a:bodyPr wrap="square">
            <a:spAutoFit/>
          </a:bodyPr>
          <a:lstStyle/>
          <a:p>
            <a:pPr algn="ctr"/>
            <a:r>
              <a:rPr lang="en-US" sz="3600" b="1" dirty="0" smtClean="0"/>
              <a:t>PANCHA KOSHA</a:t>
            </a:r>
            <a:endParaRPr lang="en-US" sz="36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pic>
        <p:nvPicPr>
          <p:cNvPr id="1026" name="Picture 2" descr="D:\Presentations\pprs\WALL PAPERS FOR PPT'S\ppt backgrounds\Om2.jpg"/>
          <p:cNvPicPr>
            <a:picLocks noChangeAspect="1" noChangeArrowheads="1"/>
          </p:cNvPicPr>
          <p:nvPr/>
        </p:nvPicPr>
        <p:blipFill>
          <a:blip r:embed="rId2"/>
          <a:srcRect l="40560" r="14050" b="23958"/>
          <a:stretch>
            <a:fillRect/>
          </a:stretch>
        </p:blipFill>
        <p:spPr bwMode="auto">
          <a:xfrm>
            <a:off x="1383082" y="609600"/>
            <a:ext cx="6313118" cy="5486400"/>
          </a:xfrm>
          <a:prstGeom prst="rect">
            <a:avLst/>
          </a:prstGeom>
          <a:noFill/>
        </p:spPr>
      </p:pic>
      <p:sp>
        <p:nvSpPr>
          <p:cNvPr id="6" name="TextBox 5"/>
          <p:cNvSpPr txBox="1"/>
          <p:nvPr/>
        </p:nvSpPr>
        <p:spPr>
          <a:xfrm>
            <a:off x="1600200" y="457201"/>
            <a:ext cx="6019800" cy="369332"/>
          </a:xfrm>
          <a:prstGeom prst="rect">
            <a:avLst/>
          </a:prstGeom>
          <a:noFill/>
        </p:spPr>
        <p:txBody>
          <a:bodyPr wrap="square" rtlCol="0">
            <a:spAutoFit/>
          </a:bodyPr>
          <a:lstStyle/>
          <a:p>
            <a:pPr algn="ctr"/>
            <a:r>
              <a:rPr lang="en-US" dirty="0" smtClean="0">
                <a:solidFill>
                  <a:srgbClr val="FF0000"/>
                </a:solidFill>
              </a:rPr>
              <a:t>YOGA FOR HELATH YOGA FOR WELTH YOGA FOR HAPPINES</a:t>
            </a:r>
            <a:endParaRPr lang="en-US" dirty="0">
              <a:solidFill>
                <a:srgbClr val="FF0000"/>
              </a:solidFill>
            </a:endParaRPr>
          </a:p>
        </p:txBody>
      </p:sp>
      <p:sp>
        <p:nvSpPr>
          <p:cNvPr id="9" name="TextBox 8"/>
          <p:cNvSpPr txBox="1"/>
          <p:nvPr/>
        </p:nvSpPr>
        <p:spPr>
          <a:xfrm>
            <a:off x="838200" y="6019800"/>
            <a:ext cx="6934200" cy="369332"/>
          </a:xfrm>
          <a:prstGeom prst="rect">
            <a:avLst/>
          </a:prstGeom>
          <a:noFill/>
        </p:spPr>
        <p:txBody>
          <a:bodyPr wrap="square" rtlCol="0">
            <a:spAutoFit/>
          </a:bodyPr>
          <a:lstStyle/>
          <a:p>
            <a:pPr algn="ctr"/>
            <a:r>
              <a:rPr lang="en-US" dirty="0" smtClean="0">
                <a:solidFill>
                  <a:srgbClr val="FF0000"/>
                </a:solidFill>
              </a:rPr>
              <a:t>LOKA  SAMSTHA  SUKHINO BHAVANTHU</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3952875" y="3244850"/>
            <a:ext cx="1238250" cy="368300"/>
          </a:xfrm>
          <a:prstGeom prst="rect">
            <a:avLst/>
          </a:prstGeom>
          <a:noFill/>
          <a:ln w="9525">
            <a:noFill/>
            <a:miter lim="800000"/>
            <a:headEnd/>
            <a:tailEnd/>
          </a:ln>
        </p:spPr>
        <p:txBody>
          <a:bodyPr wrap="none">
            <a:spAutoFit/>
          </a:bodyPr>
          <a:lstStyle/>
          <a:p>
            <a:r>
              <a:rPr lang="en-US"/>
              <a:t>Thank you</a:t>
            </a:r>
          </a:p>
        </p:txBody>
      </p:sp>
      <p:sp>
        <p:nvSpPr>
          <p:cNvPr id="35843" name="Rectangle 4"/>
          <p:cNvSpPr>
            <a:spLocks noChangeArrowheads="1"/>
          </p:cNvSpPr>
          <p:nvPr/>
        </p:nvSpPr>
        <p:spPr bwMode="auto">
          <a:xfrm>
            <a:off x="3952875" y="3244850"/>
            <a:ext cx="1238250" cy="368300"/>
          </a:xfrm>
          <a:prstGeom prst="rect">
            <a:avLst/>
          </a:prstGeom>
          <a:noFill/>
          <a:ln w="9525">
            <a:noFill/>
            <a:miter lim="800000"/>
            <a:headEnd/>
            <a:tailEnd/>
          </a:ln>
        </p:spPr>
        <p:txBody>
          <a:bodyPr wrap="none">
            <a:spAutoFit/>
          </a:bodyPr>
          <a:lstStyle/>
          <a:p>
            <a:r>
              <a:rPr lang="en-US"/>
              <a:t>Thank you</a:t>
            </a:r>
          </a:p>
        </p:txBody>
      </p:sp>
      <p:pic>
        <p:nvPicPr>
          <p:cNvPr id="35844" name="Picture 2" descr="http://www.textually.org/textually/archives/images/set2/bird_f.19272.jpg"/>
          <p:cNvPicPr>
            <a:picLocks noChangeAspect="1" noChangeArrowheads="1"/>
          </p:cNvPicPr>
          <p:nvPr/>
        </p:nvPicPr>
        <p:blipFill>
          <a:blip r:embed="rId2"/>
          <a:srcRect/>
          <a:stretch>
            <a:fillRect/>
          </a:stretch>
        </p:blipFill>
        <p:spPr bwMode="auto">
          <a:xfrm>
            <a:off x="0" y="0"/>
            <a:ext cx="8991600" cy="6858000"/>
          </a:xfrm>
          <a:prstGeom prst="rect">
            <a:avLst/>
          </a:prstGeom>
          <a:noFill/>
          <a:ln w="9525">
            <a:noFill/>
            <a:miter lim="800000"/>
            <a:headEnd/>
            <a:tailEnd/>
          </a:ln>
        </p:spPr>
      </p:pic>
      <p:sp>
        <p:nvSpPr>
          <p:cNvPr id="7" name="Rectangle 6"/>
          <p:cNvSpPr/>
          <p:nvPr/>
        </p:nvSpPr>
        <p:spPr>
          <a:xfrm>
            <a:off x="2091673" y="2967335"/>
            <a:ext cx="3397084"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tx2">
                    <a:lumMod val="40000"/>
                    <a:lumOff val="60000"/>
                  </a:schemeClr>
                </a:solidFill>
                <a:cs typeface="Arial" charset="0"/>
              </a:rPr>
              <a:t>Thank you</a:t>
            </a:r>
          </a:p>
        </p:txBody>
      </p:sp>
      <p:sp>
        <p:nvSpPr>
          <p:cNvPr id="9" name="TextBox 8"/>
          <p:cNvSpPr txBox="1"/>
          <p:nvPr/>
        </p:nvSpPr>
        <p:spPr>
          <a:xfrm>
            <a:off x="381000" y="381000"/>
            <a:ext cx="6629400" cy="461963"/>
          </a:xfrm>
          <a:prstGeom prst="rect">
            <a:avLst/>
          </a:prstGeom>
          <a:noFill/>
        </p:spPr>
        <p:txBody>
          <a:bodyPr>
            <a:spAutoFit/>
          </a:bodyPr>
          <a:lstStyle/>
          <a:p>
            <a:pPr>
              <a:defRPr/>
            </a:pPr>
            <a:r>
              <a:rPr lang="en-US" sz="2400" dirty="0">
                <a:solidFill>
                  <a:schemeClr val="tx1">
                    <a:lumMod val="95000"/>
                  </a:schemeClr>
                </a:solidFill>
                <a:cs typeface="Arial" charset="0"/>
              </a:rPr>
              <a:t>MILES &amp; MILES TO GO BEFORE WE SLEEP</a:t>
            </a:r>
          </a:p>
        </p:txBody>
      </p:sp>
      <p:sp>
        <p:nvSpPr>
          <p:cNvPr id="11" name="TextBox 10"/>
          <p:cNvSpPr txBox="1"/>
          <p:nvPr/>
        </p:nvSpPr>
        <p:spPr>
          <a:xfrm>
            <a:off x="6553200" y="1828800"/>
            <a:ext cx="2438400" cy="584200"/>
          </a:xfrm>
          <a:prstGeom prst="rect">
            <a:avLst/>
          </a:prstGeom>
          <a:noFill/>
        </p:spPr>
        <p:txBody>
          <a:bodyPr>
            <a:spAutoFit/>
          </a:bodyPr>
          <a:lstStyle/>
          <a:p>
            <a:pPr algn="ctr">
              <a:defRPr/>
            </a:pPr>
            <a:r>
              <a:rPr lang="en-US" sz="1600" dirty="0">
                <a:solidFill>
                  <a:schemeClr val="accent3">
                    <a:lumMod val="40000"/>
                    <a:lumOff val="60000"/>
                  </a:schemeClr>
                </a:solidFill>
                <a:cs typeface="Arial" charset="0"/>
              </a:rPr>
              <a:t>SET YOUR GOAL SKY IS LIMIT FOR YOU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b">
            <a:normAutofit fontScale="90000"/>
          </a:bodyPr>
          <a:lstStyle/>
          <a:p>
            <a:pPr>
              <a:defRPr/>
            </a:pPr>
            <a:r>
              <a:rPr lang="en-US" sz="4900" i="1">
                <a:solidFill>
                  <a:srgbClr val="C00000"/>
                </a:solidFill>
                <a:cs typeface="Times New Roman" pitchFamily="18" charset="0"/>
              </a:rPr>
              <a:t>Holistic Classification of Diseases</a:t>
            </a:r>
            <a:endParaRPr lang="kn-IN" sz="4900" i="1">
              <a:solidFill>
                <a:srgbClr val="C00000"/>
              </a:solidFill>
              <a:cs typeface="Times New Roman" pitchFamily="18" charset="0"/>
            </a:endParaRPr>
          </a:p>
        </p:txBody>
      </p:sp>
      <p:sp>
        <p:nvSpPr>
          <p:cNvPr id="14339" name="Rectangle 3"/>
          <p:cNvSpPr>
            <a:spLocks noGrp="1" noChangeArrowheads="1"/>
          </p:cNvSpPr>
          <p:nvPr>
            <p:ph type="body" idx="4294967295"/>
          </p:nvPr>
        </p:nvSpPr>
        <p:spPr>
          <a:xfrm>
            <a:off x="457200" y="1447800"/>
            <a:ext cx="8229600" cy="4800600"/>
          </a:xfrm>
        </p:spPr>
        <p:txBody>
          <a:bodyPr/>
          <a:lstStyle/>
          <a:p>
            <a:pPr marL="609600" indent="-609600">
              <a:lnSpc>
                <a:spcPct val="140000"/>
              </a:lnSpc>
              <a:buClr>
                <a:srgbClr val="000000"/>
              </a:buClr>
              <a:buFont typeface="Gill Sans MT" pitchFamily="34" charset="0"/>
              <a:buAutoNum type="arabicPeriod"/>
              <a:defRPr/>
            </a:pPr>
            <a:r>
              <a:rPr lang="en-US" sz="2400">
                <a:solidFill>
                  <a:srgbClr val="000000"/>
                </a:solidFill>
                <a:cs typeface="Times New Roman" pitchFamily="18" charset="0"/>
              </a:rPr>
              <a:t>Iatrogenic diseases - 15%</a:t>
            </a:r>
          </a:p>
          <a:p>
            <a:pPr marL="609600" indent="-609600">
              <a:lnSpc>
                <a:spcPct val="140000"/>
              </a:lnSpc>
              <a:buClr>
                <a:srgbClr val="000000"/>
              </a:buClr>
              <a:buFont typeface="Gill Sans MT" pitchFamily="34" charset="0"/>
              <a:buAutoNum type="arabicPeriod"/>
              <a:defRPr/>
            </a:pPr>
            <a:r>
              <a:rPr lang="en-US" sz="2400">
                <a:solidFill>
                  <a:srgbClr val="000000"/>
                </a:solidFill>
                <a:cs typeface="Times New Roman" pitchFamily="18" charset="0"/>
              </a:rPr>
              <a:t>Chronic illness syndrome - 25%</a:t>
            </a:r>
          </a:p>
          <a:p>
            <a:pPr marL="609600" indent="-609600">
              <a:lnSpc>
                <a:spcPct val="140000"/>
              </a:lnSpc>
              <a:buClr>
                <a:srgbClr val="000000"/>
              </a:buClr>
              <a:buFont typeface="Gill Sans MT" pitchFamily="34" charset="0"/>
              <a:buAutoNum type="arabicPeriod"/>
              <a:defRPr/>
            </a:pPr>
            <a:r>
              <a:rPr lang="en-US" sz="2400">
                <a:solidFill>
                  <a:srgbClr val="000000"/>
                </a:solidFill>
                <a:cs typeface="Times New Roman" pitchFamily="18" charset="0"/>
              </a:rPr>
              <a:t>Emergency diseases - 10%</a:t>
            </a:r>
          </a:p>
          <a:p>
            <a:pPr marL="609600" indent="-609600">
              <a:lnSpc>
                <a:spcPct val="140000"/>
              </a:lnSpc>
              <a:buClr>
                <a:srgbClr val="000000"/>
              </a:buClr>
              <a:buFont typeface="Gill Sans MT" pitchFamily="34" charset="0"/>
              <a:buAutoNum type="arabicPeriod"/>
              <a:defRPr/>
            </a:pPr>
            <a:r>
              <a:rPr lang="en-US" sz="2400">
                <a:solidFill>
                  <a:srgbClr val="000000"/>
                </a:solidFill>
                <a:cs typeface="Times New Roman" pitchFamily="18" charset="0"/>
              </a:rPr>
              <a:t>Minor illness syndrome - 30%</a:t>
            </a:r>
          </a:p>
          <a:p>
            <a:pPr marL="609600" indent="-609600">
              <a:lnSpc>
                <a:spcPct val="140000"/>
              </a:lnSpc>
              <a:buClr>
                <a:srgbClr val="000000"/>
              </a:buClr>
              <a:buFont typeface="Gill Sans MT" pitchFamily="34" charset="0"/>
              <a:buAutoNum type="arabicPeriod"/>
              <a:defRPr/>
            </a:pPr>
            <a:r>
              <a:rPr lang="en-US" sz="2400">
                <a:solidFill>
                  <a:srgbClr val="000000"/>
                </a:solidFill>
                <a:cs typeface="Times New Roman" pitchFamily="18" charset="0"/>
              </a:rPr>
              <a:t>Patient thinks he has a disease syndrome - 10%</a:t>
            </a:r>
          </a:p>
          <a:p>
            <a:pPr marL="609600" indent="-609600">
              <a:lnSpc>
                <a:spcPct val="140000"/>
              </a:lnSpc>
              <a:buClr>
                <a:srgbClr val="000000"/>
              </a:buClr>
              <a:buFont typeface="Gill Sans MT" pitchFamily="34" charset="0"/>
              <a:buAutoNum type="arabicPeriod"/>
              <a:defRPr/>
            </a:pPr>
            <a:r>
              <a:rPr lang="en-US" sz="2400">
                <a:solidFill>
                  <a:srgbClr val="000000"/>
                </a:solidFill>
                <a:cs typeface="Times New Roman" pitchFamily="18" charset="0"/>
              </a:rPr>
              <a:t>Doctor thinks patient has a disease syndrome -10%</a:t>
            </a:r>
          </a:p>
          <a:p>
            <a:pPr marL="609600" indent="-609600">
              <a:lnSpc>
                <a:spcPct val="80000"/>
              </a:lnSpc>
              <a:buClr>
                <a:srgbClr val="000000"/>
              </a:buClr>
              <a:buFont typeface="Gill Sans MT" pitchFamily="34" charset="0"/>
              <a:buNone/>
              <a:defRPr/>
            </a:pPr>
            <a:r>
              <a:rPr lang="en-US" sz="2400" b="1">
                <a:solidFill>
                  <a:srgbClr val="000000"/>
                </a:solidFill>
                <a:cs typeface="Times New Roman" pitchFamily="18" charset="0"/>
              </a:rPr>
              <a:t>Ref:Dr B.M.Hegde Ancient Wisdom Science &amp;Health</a:t>
            </a:r>
          </a:p>
          <a:p>
            <a:pPr marL="609600" indent="-609600">
              <a:lnSpc>
                <a:spcPct val="80000"/>
              </a:lnSpc>
              <a:buClr>
                <a:srgbClr val="000000"/>
              </a:buClr>
              <a:buFont typeface="Gill Sans MT" pitchFamily="34" charset="0"/>
              <a:buNone/>
              <a:defRPr/>
            </a:pPr>
            <a:r>
              <a:rPr lang="en-US" sz="2400" b="1">
                <a:solidFill>
                  <a:srgbClr val="000000"/>
                </a:solidFill>
                <a:cs typeface="Times New Roman" pitchFamily="18" charset="0"/>
              </a:rPr>
              <a:t>Except in Emergency Diseases-10%, in all above 90% of the diseases AYUSH Interventions are useful.</a:t>
            </a:r>
          </a:p>
          <a:p>
            <a:pPr marL="609600" indent="-609600">
              <a:lnSpc>
                <a:spcPct val="80000"/>
              </a:lnSpc>
              <a:defRPr/>
            </a:pPr>
            <a:endParaRPr lang="kn-IN"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b"/>
          <a:lstStyle/>
          <a:p>
            <a:pPr>
              <a:defRPr/>
            </a:pPr>
            <a:r>
              <a:rPr lang="en-US" dirty="0"/>
              <a:t>Why </a:t>
            </a:r>
            <a:r>
              <a:rPr lang="en-US" dirty="0" smtClean="0"/>
              <a:t>YOGA?????</a:t>
            </a:r>
            <a:endParaRPr lang="kn-IN" dirty="0"/>
          </a:p>
        </p:txBody>
      </p:sp>
      <p:sp>
        <p:nvSpPr>
          <p:cNvPr id="15363" name="Rectangle 3"/>
          <p:cNvSpPr>
            <a:spLocks noGrp="1" noChangeArrowheads="1"/>
          </p:cNvSpPr>
          <p:nvPr>
            <p:ph type="body" idx="4294967295"/>
          </p:nvPr>
        </p:nvSpPr>
        <p:spPr/>
        <p:txBody>
          <a:bodyPr/>
          <a:lstStyle/>
          <a:p>
            <a:pPr>
              <a:lnSpc>
                <a:spcPct val="80000"/>
              </a:lnSpc>
              <a:defRPr/>
            </a:pPr>
            <a:r>
              <a:rPr lang="en-US" sz="2800" dirty="0"/>
              <a:t>Paralysis –management in acute stage done by conventional system, where as Rehabilitation and long term management is better with </a:t>
            </a:r>
            <a:r>
              <a:rPr lang="en-US" sz="2800" b="1" i="1" dirty="0"/>
              <a:t>AYUSH.</a:t>
            </a:r>
          </a:p>
          <a:p>
            <a:pPr>
              <a:lnSpc>
                <a:spcPct val="80000"/>
              </a:lnSpc>
              <a:defRPr/>
            </a:pPr>
            <a:r>
              <a:rPr lang="en-US" sz="2800" i="1" dirty="0"/>
              <a:t>Similarly chronic illness degenerative conditions like Osteoarthritis, low back ache, etc. can be in the long run better  managed by AYUSH as evidence proves</a:t>
            </a:r>
            <a:r>
              <a:rPr lang="en-US" sz="2800" i="1" dirty="0" smtClean="0"/>
              <a:t>.</a:t>
            </a:r>
          </a:p>
          <a:p>
            <a:pPr marL="0" indent="0">
              <a:lnSpc>
                <a:spcPct val="80000"/>
              </a:lnSpc>
              <a:buFont typeface="Wingdings" pitchFamily="2" charset="2"/>
              <a:buNone/>
              <a:defRPr/>
            </a:pPr>
            <a:endParaRPr lang="en-US" sz="2800" i="1" dirty="0"/>
          </a:p>
          <a:p>
            <a:pPr>
              <a:lnSpc>
                <a:spcPct val="80000"/>
              </a:lnSpc>
              <a:buFontTx/>
              <a:buNone/>
              <a:defRPr/>
            </a:pPr>
            <a:r>
              <a:rPr lang="en-US" sz="4000" b="1" i="1" dirty="0"/>
              <a:t>(Planning Commission report 2006. </a:t>
            </a:r>
            <a:r>
              <a:rPr lang="en-US" sz="4000" b="1" i="1" dirty="0" err="1"/>
              <a:t>pg</a:t>
            </a:r>
            <a:r>
              <a:rPr lang="en-US" sz="4000" b="1" i="1" dirty="0"/>
              <a:t> no 121)</a:t>
            </a:r>
            <a:endParaRPr lang="kn-IN" sz="4000" b="1"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TotalTime>
  <Words>2111</Words>
  <Application>Microsoft Office PowerPoint</Application>
  <PresentationFormat>On-screen Show (4:3)</PresentationFormat>
  <Paragraphs>475</Paragraphs>
  <Slides>79</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Office Theme</vt:lpstr>
      <vt:lpstr>Image</vt:lpstr>
      <vt:lpstr>Bitmap Image</vt:lpstr>
      <vt:lpstr>Slide 1</vt:lpstr>
      <vt:lpstr>Slide 2</vt:lpstr>
      <vt:lpstr>Slide 3</vt:lpstr>
      <vt:lpstr>Slide 4</vt:lpstr>
      <vt:lpstr>Slide 5</vt:lpstr>
      <vt:lpstr>Advantages of YOGA Interventions</vt:lpstr>
      <vt:lpstr>Slide 7</vt:lpstr>
      <vt:lpstr>Holistic Classification of Diseases</vt:lpstr>
      <vt:lpstr>Why YOGA?????</vt:lpstr>
      <vt:lpstr>Why YOGA???????????</vt:lpstr>
      <vt:lpstr>Why YOGA????</vt:lpstr>
      <vt:lpstr>Slide 12</vt:lpstr>
      <vt:lpstr>Slide 13</vt:lpstr>
      <vt:lpstr>Slide 14</vt:lpstr>
      <vt:lpstr>Slide 15</vt:lpstr>
      <vt:lpstr>Slide 16</vt:lpstr>
      <vt:lpstr>Slide 17</vt:lpstr>
      <vt:lpstr>Slide 18</vt:lpstr>
      <vt:lpstr>Its not height that  matters ,its measurement that matters</vt:lpstr>
      <vt:lpstr>Slide 20</vt:lpstr>
      <vt:lpstr>Why YOGA..?</vt:lpstr>
      <vt:lpstr>Manas</vt:lpstr>
      <vt:lpstr>ORIGIN OF YOGA</vt:lpstr>
      <vt:lpstr>Slide 24</vt:lpstr>
      <vt:lpstr>Slide 25</vt:lpstr>
      <vt:lpstr>Slide 26</vt:lpstr>
      <vt:lpstr>YOGA Nirukti</vt:lpstr>
      <vt:lpstr>Slide 28</vt:lpstr>
      <vt:lpstr>Slide 29</vt:lpstr>
      <vt:lpstr>Vyasa Bhashya</vt:lpstr>
      <vt:lpstr>5 activities which disturb the mind PANCHA VRITTI</vt:lpstr>
      <vt:lpstr>9 CHITTA VIKSHEPAs distractions or interruptions or obstacles to knowledge</vt:lpstr>
      <vt:lpstr>PANCHA KLESHA</vt:lpstr>
      <vt:lpstr>6 causes which nullify Yoga</vt:lpstr>
      <vt:lpstr>6 causes which bring success in Yoga</vt:lpstr>
      <vt:lpstr>Slide 36</vt:lpstr>
      <vt:lpstr>Slide 37</vt:lpstr>
      <vt:lpstr>Present forms of Yoga</vt:lpstr>
      <vt:lpstr>Slide 39</vt:lpstr>
      <vt:lpstr>Yama- Codes of conduct our attitudes towards our environment</vt:lpstr>
      <vt:lpstr>Slide 41</vt:lpstr>
      <vt:lpstr>ASANA</vt:lpstr>
      <vt:lpstr>Pranayama</vt:lpstr>
      <vt:lpstr>Slide 44</vt:lpstr>
      <vt:lpstr>Pranayama</vt:lpstr>
      <vt:lpstr>BASIC Pranayama</vt:lpstr>
      <vt:lpstr>Slide 47</vt:lpstr>
      <vt:lpstr>Pranayama</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Shat Kriyas</vt:lpstr>
      <vt:lpstr>Tri Bandhas</vt:lpstr>
      <vt:lpstr>SHAT CHAKRAS</vt:lpstr>
      <vt:lpstr>Therapeutic Yoga</vt:lpstr>
      <vt:lpstr>Therapeutic Yoga….</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Dr vijayalakshmi</cp:lastModifiedBy>
  <cp:revision>175</cp:revision>
  <dcterms:created xsi:type="dcterms:W3CDTF">2006-08-16T00:00:00Z</dcterms:created>
  <dcterms:modified xsi:type="dcterms:W3CDTF">2011-09-26T12:15:38Z</dcterms:modified>
</cp:coreProperties>
</file>