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57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27C94-833B-2E49-BF47-A3B2D02F85FE}" type="datetimeFigureOut">
              <a:rPr lang="en-US" smtClean="0"/>
              <a:pPr/>
              <a:t>7/31/2019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60940-AD4E-BA48-B43A-255F4256C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87498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8403D-9E0F-E04C-8B68-D76EBE19A6FF}" type="datetimeFigureOut">
              <a:rPr lang="en-US" smtClean="0"/>
              <a:pPr/>
              <a:t>7/31/2019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EAD53-FE8A-4946-A36A-F44F0FC74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26372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00B498DB-5CB9-44E6-A84E-975A7DF92471}" type="slidenum">
              <a:rPr lang="en-US" sz="1200">
                <a:solidFill>
                  <a:schemeClr val="tx1"/>
                </a:solidFill>
                <a:latin typeface="Tahoma" pitchFamily="34" charset="0"/>
              </a:rPr>
              <a:pPr eaLnBrk="1" hangingPunct="1"/>
              <a:t>2</a:t>
            </a:fld>
            <a:endParaRPr lang="en-US" sz="12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DF2499ED-B3F0-44D2-9079-71461B12A597}" type="slidenum">
              <a:rPr lang="en-US" sz="1200">
                <a:solidFill>
                  <a:schemeClr val="tx1"/>
                </a:solidFill>
                <a:latin typeface="Tahoma" pitchFamily="34" charset="0"/>
              </a:rPr>
              <a:pPr eaLnBrk="1" hangingPunct="1"/>
              <a:t>19</a:t>
            </a:fld>
            <a:endParaRPr lang="en-US" sz="12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9C8D0270-AD28-42A7-B5D0-0F3D4A1C3A41}" type="slidenum">
              <a:rPr lang="en-US" sz="1200">
                <a:solidFill>
                  <a:schemeClr val="tx1"/>
                </a:solidFill>
                <a:latin typeface="Tahoma" pitchFamily="34" charset="0"/>
              </a:rPr>
              <a:pPr eaLnBrk="1" hangingPunct="1"/>
              <a:t>20</a:t>
            </a:fld>
            <a:endParaRPr lang="en-US" sz="12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18905DDF-C743-446D-8B2C-1D158C319BD4}" type="slidenum">
              <a:rPr lang="en-US" sz="1200">
                <a:solidFill>
                  <a:schemeClr val="tx1"/>
                </a:solidFill>
                <a:latin typeface="Tahoma" pitchFamily="34" charset="0"/>
              </a:rPr>
              <a:pPr eaLnBrk="1" hangingPunct="1"/>
              <a:t>21</a:t>
            </a:fld>
            <a:endParaRPr lang="en-US" sz="12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A0409033-27AE-4230-9B89-1BC57EA88C2E}" type="slidenum">
              <a:rPr lang="en-US" sz="1200">
                <a:solidFill>
                  <a:schemeClr val="tx1"/>
                </a:solidFill>
                <a:latin typeface="Tahoma" pitchFamily="34" charset="0"/>
              </a:rPr>
              <a:pPr eaLnBrk="1" hangingPunct="1"/>
              <a:t>22</a:t>
            </a:fld>
            <a:endParaRPr lang="en-US" sz="12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220FBC3C-3578-4D72-9865-C28F9FFD79FB}" type="slidenum">
              <a:rPr lang="en-US" sz="1200">
                <a:solidFill>
                  <a:schemeClr val="tx1"/>
                </a:solidFill>
                <a:latin typeface="Tahoma" pitchFamily="34" charset="0"/>
              </a:rPr>
              <a:pPr eaLnBrk="1" hangingPunct="1"/>
              <a:t>24</a:t>
            </a:fld>
            <a:endParaRPr lang="en-US" sz="12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5AA7F299-A4D4-44AA-8E2C-AB707C01471C}" type="slidenum">
              <a:rPr lang="en-US" sz="1200">
                <a:solidFill>
                  <a:schemeClr val="tx1"/>
                </a:solidFill>
                <a:latin typeface="Tahoma" pitchFamily="34" charset="0"/>
              </a:rPr>
              <a:pPr eaLnBrk="1" hangingPunct="1"/>
              <a:t>25</a:t>
            </a:fld>
            <a:endParaRPr lang="en-US" sz="12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824F4507-64D1-45B5-AEF7-B876960FE0C6}" type="slidenum">
              <a:rPr lang="en-US" sz="1200">
                <a:solidFill>
                  <a:schemeClr val="tx1"/>
                </a:solidFill>
                <a:latin typeface="Tahoma" pitchFamily="34" charset="0"/>
              </a:rPr>
              <a:pPr eaLnBrk="1" hangingPunct="1"/>
              <a:t>26</a:t>
            </a:fld>
            <a:endParaRPr lang="en-US" sz="12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22AA31D5-4BC1-4A9F-ABEB-DEC5932F79DB}" type="slidenum">
              <a:rPr lang="en-US" sz="1200">
                <a:solidFill>
                  <a:schemeClr val="tx1"/>
                </a:solidFill>
                <a:latin typeface="Tahoma" pitchFamily="34" charset="0"/>
              </a:rPr>
              <a:pPr eaLnBrk="1" hangingPunct="1"/>
              <a:t>27</a:t>
            </a:fld>
            <a:endParaRPr lang="en-US" sz="12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25356F8A-9328-49EA-9375-97486CE74237}" type="slidenum">
              <a:rPr lang="en-US" sz="1200">
                <a:solidFill>
                  <a:schemeClr val="tx1"/>
                </a:solidFill>
                <a:latin typeface="Tahoma" pitchFamily="34" charset="0"/>
              </a:rPr>
              <a:pPr eaLnBrk="1" hangingPunct="1"/>
              <a:t>3</a:t>
            </a:fld>
            <a:endParaRPr lang="en-US" sz="12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B73E7065-F707-464B-8945-7A49700A3ECE}" type="slidenum">
              <a:rPr lang="en-US" sz="1200">
                <a:solidFill>
                  <a:schemeClr val="tx1"/>
                </a:solidFill>
                <a:latin typeface="Tahoma" pitchFamily="34" charset="0"/>
              </a:rPr>
              <a:pPr eaLnBrk="1" hangingPunct="1"/>
              <a:t>4</a:t>
            </a:fld>
            <a:endParaRPr lang="en-US" sz="12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47455FC5-A75F-495B-8B83-495BBD01C8C5}" type="slidenum">
              <a:rPr lang="en-US" sz="1200">
                <a:solidFill>
                  <a:schemeClr val="tx1"/>
                </a:solidFill>
                <a:latin typeface="Tahoma" pitchFamily="34" charset="0"/>
              </a:rPr>
              <a:pPr eaLnBrk="1" hangingPunct="1"/>
              <a:t>7</a:t>
            </a:fld>
            <a:endParaRPr lang="en-US" sz="12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E05996E2-37A2-42DF-89BA-4803FE996500}" type="slidenum">
              <a:rPr lang="en-US" sz="1200">
                <a:solidFill>
                  <a:schemeClr val="tx1"/>
                </a:solidFill>
                <a:latin typeface="Tahoma" pitchFamily="34" charset="0"/>
              </a:rPr>
              <a:pPr eaLnBrk="1" hangingPunct="1"/>
              <a:t>8</a:t>
            </a:fld>
            <a:endParaRPr lang="en-US" sz="12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3462FD03-B5BC-4AA6-90F4-154609CEF976}" type="slidenum">
              <a:rPr lang="en-US" sz="1200">
                <a:solidFill>
                  <a:schemeClr val="tx1"/>
                </a:solidFill>
                <a:latin typeface="Tahoma" pitchFamily="34" charset="0"/>
              </a:rPr>
              <a:pPr eaLnBrk="1" hangingPunct="1"/>
              <a:t>9</a:t>
            </a:fld>
            <a:endParaRPr lang="en-US" sz="12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8F5EA0D9-24CC-4478-85F7-F7B22F50BFE4}" type="slidenum">
              <a:rPr lang="en-US" sz="1200">
                <a:solidFill>
                  <a:schemeClr val="tx1"/>
                </a:solidFill>
                <a:latin typeface="Tahoma" pitchFamily="34" charset="0"/>
              </a:rPr>
              <a:pPr eaLnBrk="1" hangingPunct="1"/>
              <a:t>10</a:t>
            </a:fld>
            <a:endParaRPr lang="en-US" sz="12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8AAE0007-C84C-4630-AEAC-C6B36D95791A}" type="slidenum">
              <a:rPr lang="en-US" sz="1200">
                <a:solidFill>
                  <a:schemeClr val="tx1"/>
                </a:solidFill>
                <a:latin typeface="Tahoma" pitchFamily="34" charset="0"/>
              </a:rPr>
              <a:pPr eaLnBrk="1" hangingPunct="1"/>
              <a:t>13</a:t>
            </a:fld>
            <a:endParaRPr lang="en-US" sz="12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6627FD18-163B-4955-A121-144F3A97277D}" type="slidenum">
              <a:rPr lang="en-US" sz="1200">
                <a:solidFill>
                  <a:schemeClr val="tx1"/>
                </a:solidFill>
                <a:latin typeface="Tahoma" pitchFamily="34" charset="0"/>
              </a:rPr>
              <a:pPr eaLnBrk="1" hangingPunct="1"/>
              <a:t>14</a:t>
            </a:fld>
            <a:endParaRPr lang="en-US" sz="12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Montserrat-Regular"/>
                <a:cs typeface="Montserrat-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Montserrat-Regular"/>
                <a:cs typeface="Montserrat-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260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SYNERGISTIC LEADERSHIP:  STRENGTHENING OUR FOUNDATION THROUGH COLLABORATION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75867"/>
            <a:ext cx="2133600" cy="365125"/>
          </a:xfrm>
          <a:prstGeom prst="rect">
            <a:avLst/>
          </a:prstGeom>
        </p:spPr>
        <p:txBody>
          <a:bodyPr/>
          <a:lstStyle/>
          <a:p>
            <a:fld id="{DECAE67C-64B9-D84B-AE7D-DCC99AC3F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9767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SYNERGISTIC LEADERSHIP:  STRENGTHENING OUR FOUNDATION THROUGH COLLABORATION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75867"/>
            <a:ext cx="2133600" cy="365125"/>
          </a:xfrm>
          <a:prstGeom prst="rect">
            <a:avLst/>
          </a:prstGeom>
        </p:spPr>
        <p:txBody>
          <a:bodyPr/>
          <a:lstStyle/>
          <a:p>
            <a:fld id="{DECAE67C-64B9-D84B-AE7D-DCC99AC3F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4588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182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924FF-E84B-483E-93AD-F504EAF1F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9956472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C1E80-B665-4276-8A94-BEF8F17CE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8808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57800" y="19812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57800" y="41148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50931-F5E3-4089-84ED-D94F3F9D1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5302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7010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CC58F-BE14-4660-BCE1-F01342D23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893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SYNERGISTIC LEADERSHIP:  STRENGTHENING OUR FOUNDATION THROUGH COLLABORATION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801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SYNERGISTIC LEADERSHIP:  STRENGTHENING OUR FOUNDATION THROUGH COLLABORATION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75867"/>
            <a:ext cx="2133600" cy="365125"/>
          </a:xfrm>
          <a:prstGeom prst="rect">
            <a:avLst/>
          </a:prstGeom>
        </p:spPr>
        <p:txBody>
          <a:bodyPr/>
          <a:lstStyle/>
          <a:p>
            <a:fld id="{DECAE67C-64B9-D84B-AE7D-DCC99AC3F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559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SYNERGISTIC LEADERSHIP:  STRENGTHENING OUR FOUNDATION THROUGH COLLABORATION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375867"/>
            <a:ext cx="2133600" cy="365125"/>
          </a:xfrm>
          <a:prstGeom prst="rect">
            <a:avLst/>
          </a:prstGeom>
        </p:spPr>
        <p:txBody>
          <a:bodyPr/>
          <a:lstStyle/>
          <a:p>
            <a:fld id="{DECAE67C-64B9-D84B-AE7D-DCC99AC3F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082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SYNERGISTIC LEADERSHIP:  STRENGTHENING OUR FOUNDATION THROUGH COLLABORATION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375867"/>
            <a:ext cx="2133600" cy="365125"/>
          </a:xfrm>
          <a:prstGeom prst="rect">
            <a:avLst/>
          </a:prstGeom>
        </p:spPr>
        <p:txBody>
          <a:bodyPr/>
          <a:lstStyle/>
          <a:p>
            <a:fld id="{DECAE67C-64B9-D84B-AE7D-DCC99AC3F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220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SYNERGISTIC LEADERSHIP:  STRENGTHENING OUR FOUNDATION THROUGH COLLABORATION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75867"/>
            <a:ext cx="2133600" cy="365125"/>
          </a:xfrm>
          <a:prstGeom prst="rect">
            <a:avLst/>
          </a:prstGeom>
        </p:spPr>
        <p:txBody>
          <a:bodyPr/>
          <a:lstStyle/>
          <a:p>
            <a:fld id="{DECAE67C-64B9-D84B-AE7D-DCC99AC3F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785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SYNERGISTIC LEADERSHIP:  STRENGTHENING OUR FOUNDATION THROUGH COLLABORATION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375867"/>
            <a:ext cx="2133600" cy="365125"/>
          </a:xfrm>
          <a:prstGeom prst="rect">
            <a:avLst/>
          </a:prstGeom>
        </p:spPr>
        <p:txBody>
          <a:bodyPr/>
          <a:lstStyle/>
          <a:p>
            <a:fld id="{DECAE67C-64B9-D84B-AE7D-DCC99AC3F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266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SYNERGISTIC LEADERSHIP:  STRENGTHENING OUR FOUNDATION THROUGH COLLABORATION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375867"/>
            <a:ext cx="2133600" cy="365125"/>
          </a:xfrm>
          <a:prstGeom prst="rect">
            <a:avLst/>
          </a:prstGeom>
        </p:spPr>
        <p:txBody>
          <a:bodyPr/>
          <a:lstStyle/>
          <a:p>
            <a:fld id="{DECAE67C-64B9-D84B-AE7D-DCC99AC3F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8630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SYNERGISTIC LEADERSHIP:  STRENGTHENING OUR FOUNDATION THROUGH COLLABORATION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375867"/>
            <a:ext cx="2133600" cy="365125"/>
          </a:xfrm>
          <a:prstGeom prst="rect">
            <a:avLst/>
          </a:prstGeom>
        </p:spPr>
        <p:txBody>
          <a:bodyPr/>
          <a:lstStyle/>
          <a:p>
            <a:fld id="{DECAE67C-64B9-D84B-AE7D-DCC99AC3F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88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3071" y="205609"/>
            <a:ext cx="52872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463" y="1348610"/>
            <a:ext cx="8710873" cy="4777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9463" y="6281610"/>
            <a:ext cx="7164727" cy="508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badi MT Condensed Extra Bold"/>
                <a:cs typeface="Abadi MT Condensed Extra Bold"/>
              </a:defRPr>
            </a:lvl1pPr>
          </a:lstStyle>
          <a:p>
            <a:r>
              <a:rPr lang="en-US" sz="1800" dirty="0" smtClean="0"/>
              <a:t>SYNERGISTIC LEADERSHIP: </a:t>
            </a:r>
          </a:p>
          <a:p>
            <a:r>
              <a:rPr lang="en-US" sz="1800" dirty="0" smtClean="0"/>
              <a:t>STRENGTHENING OUR FOUNDATION THROUGH COLLABORATION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401238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badi MT Condensed Extra Bold"/>
          <a:ea typeface="+mj-ea"/>
          <a:cs typeface="Abadi MT Condensed Extra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ontserrat-Regular"/>
          <a:ea typeface="+mn-ea"/>
          <a:cs typeface="Montserrat-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ontserrat-Regular"/>
          <a:ea typeface="+mn-ea"/>
          <a:cs typeface="Montserrat-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ontserrat-Regular"/>
          <a:ea typeface="+mn-ea"/>
          <a:cs typeface="Montserrat-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ontserrat-Regular"/>
          <a:ea typeface="+mn-ea"/>
          <a:cs typeface="Montserrat-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ontserrat-Regular"/>
          <a:ea typeface="+mn-ea"/>
          <a:cs typeface="Montserrat-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 Black"/>
                <a:cs typeface="Arial Black"/>
              </a:rPr>
              <a:t>Time Management for the Successful Student Leader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badi MT Condensed Extra Bold"/>
                <a:cs typeface="Abadi MT Condensed Extra Bold"/>
              </a:rPr>
              <a:t>Sharon Phillips-Pittman</a:t>
            </a:r>
          </a:p>
          <a:p>
            <a:r>
              <a:rPr lang="en-US" dirty="0" smtClean="0">
                <a:latin typeface="Abadi MT Condensed Extra Bold"/>
                <a:cs typeface="Abadi MT Condensed Extra Bold"/>
              </a:rPr>
              <a:t>July 25, 2015</a:t>
            </a:r>
            <a:endParaRPr lang="en-US" dirty="0">
              <a:latin typeface="Abadi MT Condensed Extra Bold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94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7010400" cy="12954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FF3300"/>
                </a:solidFill>
              </a:rPr>
              <a:t>Make a Schedule </a:t>
            </a:r>
            <a:r>
              <a:rPr lang="en-US" sz="2400" b="1" i="1" dirty="0" smtClean="0">
                <a:solidFill>
                  <a:srgbClr val="FF3300"/>
                </a:solidFill>
              </a:rPr>
              <a:t>continued</a:t>
            </a:r>
            <a:r>
              <a:rPr lang="en-US" sz="2400" b="1" dirty="0" smtClean="0">
                <a:solidFill>
                  <a:srgbClr val="FF3300"/>
                </a:solidFill>
              </a:rPr>
              <a:t/>
            </a:r>
            <a:br>
              <a:rPr lang="en-US" sz="2400" b="1" dirty="0" smtClean="0">
                <a:solidFill>
                  <a:srgbClr val="FF3300"/>
                </a:solidFill>
              </a:rPr>
            </a:br>
            <a:r>
              <a:rPr lang="en-US" sz="3400" dirty="0" smtClean="0">
                <a:latin typeface="Arial Unicode MS" pitchFamily="34" charset="-128"/>
              </a:rPr>
              <a:t>Set Up Your Weekly Plan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371600"/>
            <a:ext cx="6726238" cy="3425868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latin typeface="Arial Unicode MS" pitchFamily="34" charset="-128"/>
              </a:rPr>
              <a:t>Spend 30 minutes or so mapping out the week.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latin typeface="Arial Unicode MS" pitchFamily="34" charset="-128"/>
              </a:rPr>
              <a:t>Ask yourself these questions about the week:</a:t>
            </a:r>
          </a:p>
          <a:p>
            <a:pPr lvl="1" eaLnBrk="1" hangingPunct="1"/>
            <a:r>
              <a:rPr lang="en-US" sz="2000" b="1" dirty="0" smtClean="0">
                <a:latin typeface="Arial Unicode MS" pitchFamily="34" charset="-128"/>
              </a:rPr>
              <a:t>What do I expect to accomplish?</a:t>
            </a:r>
          </a:p>
          <a:p>
            <a:pPr lvl="1" eaLnBrk="1" hangingPunct="1"/>
            <a:r>
              <a:rPr lang="en-US" sz="2000" b="1" dirty="0" smtClean="0">
                <a:latin typeface="Arial Unicode MS" pitchFamily="34" charset="-128"/>
              </a:rPr>
              <a:t>What will I have to do to reach these goals?</a:t>
            </a:r>
          </a:p>
          <a:p>
            <a:pPr lvl="1" eaLnBrk="1" hangingPunct="1"/>
            <a:r>
              <a:rPr lang="en-US" sz="2000" b="1" dirty="0" smtClean="0">
                <a:latin typeface="Arial Unicode MS" pitchFamily="34" charset="-128"/>
              </a:rPr>
              <a:t>What tasks are more important than others?</a:t>
            </a:r>
          </a:p>
          <a:p>
            <a:pPr lvl="1" eaLnBrk="1" hangingPunct="1"/>
            <a:r>
              <a:rPr lang="en-US" sz="2000" b="1" dirty="0" smtClean="0">
                <a:latin typeface="Arial Unicode MS" pitchFamily="34" charset="-128"/>
              </a:rPr>
              <a:t>How much time will each activity take?</a:t>
            </a:r>
          </a:p>
          <a:p>
            <a:pPr lvl="1" eaLnBrk="1" hangingPunct="1"/>
            <a:r>
              <a:rPr lang="en-US" sz="2000" b="1" dirty="0" smtClean="0">
                <a:latin typeface="Arial Unicode MS" pitchFamily="34" charset="-128"/>
              </a:rPr>
              <a:t>When will I do each activity?</a:t>
            </a:r>
          </a:p>
          <a:p>
            <a:pPr lvl="1" eaLnBrk="1" hangingPunct="1"/>
            <a:r>
              <a:rPr lang="en-US" sz="2000" b="1" dirty="0" smtClean="0">
                <a:latin typeface="Arial Unicode MS" pitchFamily="34" charset="-128"/>
              </a:rPr>
              <a:t>How flexible do I have to be to allow for unexpected things?</a:t>
            </a:r>
          </a:p>
        </p:txBody>
      </p:sp>
      <p:sp>
        <p:nvSpPr>
          <p:cNvPr id="119813" name="WordArt 5"/>
          <p:cNvSpPr>
            <a:spLocks noChangeArrowheads="1" noChangeShapeType="1" noTextEdit="1"/>
          </p:cNvSpPr>
          <p:nvPr/>
        </p:nvSpPr>
        <p:spPr bwMode="auto">
          <a:xfrm>
            <a:off x="497910" y="5175076"/>
            <a:ext cx="769620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Remember to Expect the Unexpected...</a:t>
            </a:r>
          </a:p>
        </p:txBody>
      </p:sp>
    </p:spTree>
    <p:extLst>
      <p:ext uri="{BB962C8B-B14F-4D97-AF65-F5344CB8AC3E}">
        <p14:creationId xmlns:p14="http://schemas.microsoft.com/office/powerpoint/2010/main" xmlns="" val="165939328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119811" grpId="0" build="p"/>
      <p:bldP spid="1198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071" y="296344"/>
            <a:ext cx="5287265" cy="1143000"/>
          </a:xfrm>
        </p:spPr>
        <p:txBody>
          <a:bodyPr/>
          <a:lstStyle/>
          <a:p>
            <a:pPr eaLnBrk="1" hangingPunct="1"/>
            <a:r>
              <a:rPr lang="en-US" sz="6000" dirty="0" smtClean="0">
                <a:solidFill>
                  <a:srgbClr val="DB1142"/>
                </a:solidFill>
              </a:rPr>
              <a:t>Derek’s Schedule</a:t>
            </a:r>
          </a:p>
        </p:txBody>
      </p:sp>
      <p:pic>
        <p:nvPicPr>
          <p:cNvPr id="18435" name="Picture 47" descr="P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000" r="1727"/>
          <a:stretch>
            <a:fillRect/>
          </a:stretch>
        </p:blipFill>
        <p:spPr bwMode="auto">
          <a:xfrm>
            <a:off x="685800" y="2286000"/>
            <a:ext cx="272891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704" name="AutoShape 48"/>
          <p:cNvSpPr>
            <a:spLocks noChangeArrowheads="1"/>
          </p:cNvSpPr>
          <p:nvPr/>
        </p:nvSpPr>
        <p:spPr bwMode="auto">
          <a:xfrm>
            <a:off x="3962400" y="2286000"/>
            <a:ext cx="4953000" cy="1981200"/>
          </a:xfrm>
          <a:prstGeom prst="wedgeRoundRectCallout">
            <a:avLst>
              <a:gd name="adj1" fmla="val -74551"/>
              <a:gd name="adj2" fmla="val -1858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marL="342900" indent="-342900"/>
            <a:r>
              <a:rPr lang="en-US" sz="3200" dirty="0">
                <a:solidFill>
                  <a:schemeClr val="bg1"/>
                </a:solidFill>
              </a:rPr>
              <a:t>With everything that I’m juggling, I need to use some major time management skills!</a:t>
            </a:r>
          </a:p>
        </p:txBody>
      </p:sp>
    </p:spTree>
    <p:extLst>
      <p:ext uri="{BB962C8B-B14F-4D97-AF65-F5344CB8AC3E}">
        <p14:creationId xmlns:p14="http://schemas.microsoft.com/office/powerpoint/2010/main" xmlns="" val="171683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70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7010400" cy="1219200"/>
          </a:xfrm>
        </p:spPr>
        <p:txBody>
          <a:bodyPr/>
          <a:lstStyle/>
          <a:p>
            <a:pPr eaLnBrk="1" hangingPunct="1"/>
            <a:r>
              <a:rPr lang="en-US" smtClean="0"/>
              <a:t>A Week in Derek’s Semester</a:t>
            </a:r>
          </a:p>
        </p:txBody>
      </p:sp>
      <p:graphicFrame>
        <p:nvGraphicFramePr>
          <p:cNvPr id="152644" name="Group 68"/>
          <p:cNvGraphicFramePr>
            <a:graphicFrameLocks noGrp="1"/>
          </p:cNvGraphicFramePr>
          <p:nvPr/>
        </p:nvGraphicFramePr>
        <p:xfrm>
          <a:off x="0" y="1905000"/>
          <a:ext cx="9144000" cy="2819400"/>
        </p:xfrm>
        <a:graphic>
          <a:graphicData uri="http://schemas.openxmlformats.org/drawingml/2006/table">
            <a:tbl>
              <a:tblPr/>
              <a:tblGrid>
                <a:gridCol w="1333500"/>
                <a:gridCol w="1277938"/>
                <a:gridCol w="1304925"/>
                <a:gridCol w="1311275"/>
                <a:gridCol w="1304925"/>
                <a:gridCol w="1304925"/>
                <a:gridCol w="1306512"/>
              </a:tblGrid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Monday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79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Tuesday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79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Wednesday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79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Thursday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79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Friday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79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Saturday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79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Sunday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795F"/>
                    </a:solidFill>
                  </a:tcPr>
                </a:tc>
              </a:tr>
              <a:tr h="2152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B1142"/>
                          </a:solidFill>
                          <a:effectLst/>
                          <a:latin typeface="Arial" charset="0"/>
                        </a:rPr>
                        <a:t>Work til 5:00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DB114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Biology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5-7pm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B1142"/>
                          </a:solidFill>
                          <a:effectLst/>
                          <a:latin typeface="Arial" charset="0"/>
                        </a:rPr>
                        <a:t>Work til 5:00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Finish World Civilization Paper at the Library 6-10pm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B1142"/>
                          </a:solidFill>
                          <a:effectLst/>
                          <a:latin typeface="Arial" charset="0"/>
                        </a:rPr>
                        <a:t>Work til 5:00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World Civilization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6-9 pm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charset="0"/>
                        </a:rPr>
                        <a:t>Paper Due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B1142"/>
                          </a:solidFill>
                          <a:effectLst/>
                          <a:latin typeface="Arial" charset="0"/>
                        </a:rPr>
                        <a:t>Work til 5:00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Biology 5-7 pm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charset="0"/>
                        </a:rPr>
                        <a:t>Lab Due Next Week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B1142"/>
                          </a:solidFill>
                          <a:effectLst/>
                          <a:latin typeface="Arial" charset="0"/>
                        </a:rPr>
                        <a:t>Work til 5:00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</a:rPr>
                        <a:t>Mom’s Birthday Party 6:00 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Bike Ride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8:30 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</a:rPr>
                        <a:t>Choir 10 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 Work on Bio Lab Report 12pm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</a:rPr>
                        <a:t>Pick up Keith at the airport 3pm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World Civ Reading 9 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</a:rPr>
                        <a:t>Church 10:30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</a:rPr>
                        <a:t>Barbecue at Ronda’s 1pm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Catch up on homework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7-10pm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7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2643" name="Text Box 67"/>
          <p:cNvSpPr txBox="1">
            <a:spLocks noChangeArrowheads="1"/>
          </p:cNvSpPr>
          <p:nvPr/>
        </p:nvSpPr>
        <p:spPr bwMode="auto">
          <a:xfrm>
            <a:off x="457200" y="4724400"/>
            <a:ext cx="69659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chemeClr val="tx1"/>
                </a:solidFill>
                <a:latin typeface="Arial" charset="0"/>
              </a:rPr>
              <a:t>How effective is Derek’s schedule?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chemeClr val="tx1"/>
                </a:solidFill>
                <a:latin typeface="Arial" charset="0"/>
              </a:rPr>
              <a:t>Does he allow enough time to accomplish what he schedules?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chemeClr val="tx1"/>
                </a:solidFill>
                <a:latin typeface="Arial" charset="0"/>
              </a:rPr>
              <a:t>Is he paying attention to his energy level?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chemeClr val="tx1"/>
                </a:solidFill>
                <a:latin typeface="Arial" charset="0"/>
              </a:rPr>
              <a:t>Does it look like Derek will accomplish everything he plans?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chemeClr val="tx1"/>
                </a:solidFill>
                <a:latin typeface="Arial" charset="0"/>
              </a:rPr>
              <a:t>How well will he be able to accomplish certain tasks?	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 b="1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701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5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010400" cy="896938"/>
          </a:xfrm>
        </p:spPr>
        <p:txBody>
          <a:bodyPr/>
          <a:lstStyle/>
          <a:p>
            <a:pPr eaLnBrk="1" hangingPunct="1"/>
            <a:r>
              <a:rPr lang="en-US" sz="3500" smtClean="0">
                <a:latin typeface="Arial Unicode MS" pitchFamily="34" charset="-128"/>
              </a:rPr>
              <a:t/>
            </a:r>
            <a:br>
              <a:rPr lang="en-US" sz="3500" smtClean="0">
                <a:latin typeface="Arial Unicode MS" pitchFamily="34" charset="-128"/>
              </a:rPr>
            </a:br>
            <a:r>
              <a:rPr lang="en-US" sz="3500" smtClean="0">
                <a:latin typeface="Arial Unicode MS" pitchFamily="34" charset="-128"/>
              </a:rPr>
              <a:t>Do you have a schedule?</a:t>
            </a:r>
            <a:br>
              <a:rPr lang="en-US" sz="3500" smtClean="0">
                <a:latin typeface="Arial Unicode MS" pitchFamily="34" charset="-128"/>
              </a:rPr>
            </a:br>
            <a:r>
              <a:rPr lang="en-US" sz="3500" smtClean="0">
                <a:latin typeface="Arial Unicode MS" pitchFamily="34" charset="-128"/>
              </a:rPr>
              <a:t>Organizing Your Day:</a:t>
            </a:r>
            <a:br>
              <a:rPr lang="en-US" sz="3500" smtClean="0">
                <a:latin typeface="Arial Unicode MS" pitchFamily="34" charset="-128"/>
              </a:rPr>
            </a:br>
            <a:endParaRPr lang="en-US" sz="3500" smtClean="0">
              <a:latin typeface="Arial Unicode MS" pitchFamily="34" charset="-128"/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>
                <a:solidFill>
                  <a:schemeClr val="hlink"/>
                </a:solidFill>
                <a:latin typeface="Arial Unicode MS" pitchFamily="34" charset="-128"/>
              </a:rPr>
              <a:t>“</a:t>
            </a:r>
            <a:r>
              <a:rPr lang="en-US" b="1" smtClean="0">
                <a:solidFill>
                  <a:schemeClr val="hlink"/>
                </a:solidFill>
                <a:latin typeface="Times New Roman" pitchFamily="18" charset="0"/>
              </a:rPr>
              <a:t>Work smarter, not harder.”- Alan Lakein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Arial Unicode MS" pitchFamily="34" charset="-128"/>
              </a:rPr>
              <a:t>Set realistic goals, there are only 24 hours in a day.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Arial Unicode MS" pitchFamily="34" charset="-128"/>
              </a:rPr>
              <a:t>Use spare time to review.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Arial Unicode MS" pitchFamily="34" charset="-128"/>
              </a:rPr>
              <a:t>Study at the same time each day: make it a habit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Arial Unicode MS" pitchFamily="34" charset="-128"/>
              </a:rPr>
              <a:t>Divide study time into 50-minute blocks.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Arial Unicode MS" pitchFamily="34" charset="-128"/>
              </a:rPr>
              <a:t>Don’t forget to reward yourself when you do something right!</a:t>
            </a:r>
          </a:p>
        </p:txBody>
      </p:sp>
      <p:sp>
        <p:nvSpPr>
          <p:cNvPr id="121860" name="WordArt 4"/>
          <p:cNvSpPr>
            <a:spLocks noChangeArrowheads="1" noChangeShapeType="1" noTextEdit="1"/>
          </p:cNvSpPr>
          <p:nvPr/>
        </p:nvSpPr>
        <p:spPr bwMode="auto">
          <a:xfrm>
            <a:off x="1371600" y="5867400"/>
            <a:ext cx="66960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Take it one day at a time…</a:t>
            </a:r>
          </a:p>
        </p:txBody>
      </p:sp>
    </p:spTree>
    <p:extLst>
      <p:ext uri="{BB962C8B-B14F-4D97-AF65-F5344CB8AC3E}">
        <p14:creationId xmlns:p14="http://schemas.microsoft.com/office/powerpoint/2010/main" xmlns="" val="217837348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  <p:bldP spid="121859" grpId="0" build="p"/>
      <p:bldP spid="1218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8229600" cy="865188"/>
          </a:xfrm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34" charset="-128"/>
              </a:rPr>
              <a:t>Do you use a Daily Planner?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403225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Arial Unicode MS" pitchFamily="34" charset="-128"/>
              </a:rPr>
              <a:t>Complete a term assignment preview.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Arial Unicode MS" pitchFamily="34" charset="-128"/>
              </a:rPr>
              <a:t>Use a “week at a glance” organizer.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Arial Unicode MS" pitchFamily="34" charset="-128"/>
              </a:rPr>
              <a:t>Enter in due dates and social events as soon as you can.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752600"/>
            <a:ext cx="4495800" cy="4525963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Arial Unicode MS" pitchFamily="34" charset="-128"/>
              </a:rPr>
              <a:t>Review your calendar daily for the current week and upcoming week. </a:t>
            </a:r>
          </a:p>
          <a:p>
            <a:pPr eaLnBrk="1" hangingPunct="1"/>
            <a:r>
              <a:rPr lang="en-US" sz="2400" smtClean="0">
                <a:latin typeface="Arial Unicode MS" pitchFamily="34" charset="-128"/>
              </a:rPr>
              <a:t>It just takes a moment to review your calendar and it relieves stress to know you are on top of things.</a:t>
            </a:r>
            <a:endParaRPr lang="en-US" sz="2400" smtClean="0"/>
          </a:p>
          <a:p>
            <a:pPr eaLnBrk="1" hangingPunct="1"/>
            <a:endParaRPr lang="en-US" sz="2400" smtClean="0"/>
          </a:p>
        </p:txBody>
      </p:sp>
      <p:pic>
        <p:nvPicPr>
          <p:cNvPr id="123909" name="Picture 5" descr="MCj01500240000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257800" y="4495800"/>
            <a:ext cx="2362200" cy="1793875"/>
          </a:xfrm>
          <a:noFill/>
        </p:spPr>
      </p:pic>
      <p:pic>
        <p:nvPicPr>
          <p:cNvPr id="123910" name="Picture 6" descr="MCj0297625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67200"/>
            <a:ext cx="198120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2095497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23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3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  <p:bldP spid="123907" grpId="0" build="p"/>
      <p:bldP spid="12390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Derek’s Scheduled Day</a:t>
            </a:r>
            <a:endParaRPr lang="en-US" smtClean="0">
              <a:solidFill>
                <a:srgbClr val="FF0066"/>
              </a:solidFill>
            </a:endParaRPr>
          </a:p>
        </p:txBody>
      </p:sp>
      <p:graphicFrame>
        <p:nvGraphicFramePr>
          <p:cNvPr id="167995" name="Group 59"/>
          <p:cNvGraphicFramePr>
            <a:graphicFrameLocks noGrp="1"/>
          </p:cNvGraphicFramePr>
          <p:nvPr>
            <p:ph idx="1"/>
          </p:nvPr>
        </p:nvGraphicFramePr>
        <p:xfrm>
          <a:off x="1143000" y="2514600"/>
          <a:ext cx="7010400" cy="2651650"/>
        </p:xfrm>
        <a:graphic>
          <a:graphicData uri="http://schemas.openxmlformats.org/drawingml/2006/table">
            <a:tbl>
              <a:tblPr/>
              <a:tblGrid>
                <a:gridCol w="1676400"/>
                <a:gridCol w="2133600"/>
                <a:gridCol w="3200400"/>
              </a:tblGrid>
              <a:tr h="457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9am-12pm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Work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12pm-1pm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Lunch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Read World Civ. Book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1pm-5pm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Work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5pm-6pm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Head Home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Eat Dinner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6pm-10pm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Library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Work on World Civ. Paper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557" name="Picture 60" descr="P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446" r="2162"/>
          <a:stretch>
            <a:fillRect/>
          </a:stretch>
        </p:blipFill>
        <p:spPr bwMode="auto">
          <a:xfrm>
            <a:off x="7315200" y="457200"/>
            <a:ext cx="12890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6680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057" name="Picture 73" descr="j04117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76400"/>
            <a:ext cx="15255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056" name="Picture 72" descr="j04157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44838"/>
            <a:ext cx="1554163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1295400"/>
          </a:xfrm>
        </p:spPr>
        <p:txBody>
          <a:bodyPr/>
          <a:lstStyle/>
          <a:p>
            <a:pPr eaLnBrk="1" hangingPunct="1"/>
            <a:r>
              <a:rPr lang="en-US" smtClean="0"/>
              <a:t>Derek’s Scheduled Day</a:t>
            </a:r>
            <a:endParaRPr lang="en-US" smtClean="0">
              <a:solidFill>
                <a:srgbClr val="FF0066"/>
              </a:solidFill>
            </a:endParaRPr>
          </a:p>
        </p:txBody>
      </p:sp>
      <p:sp>
        <p:nvSpPr>
          <p:cNvPr id="170014" name="Text Box 30"/>
          <p:cNvSpPr txBox="1">
            <a:spLocks noChangeArrowheads="1"/>
          </p:cNvSpPr>
          <p:nvPr/>
        </p:nvSpPr>
        <p:spPr bwMode="auto">
          <a:xfrm>
            <a:off x="6726238" y="762000"/>
            <a:ext cx="2417762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 algn="l" eaLnBrk="1" hangingPunct="1"/>
            <a:r>
              <a:rPr lang="en-US" sz="4800">
                <a:solidFill>
                  <a:srgbClr val="FF0066"/>
                </a:solidFill>
                <a:latin typeface="Showcard Gothic" pitchFamily="82" charset="0"/>
              </a:rPr>
              <a:t>ruined</a:t>
            </a:r>
          </a:p>
        </p:txBody>
      </p:sp>
      <p:sp>
        <p:nvSpPr>
          <p:cNvPr id="170017" name="AutoShape 33"/>
          <p:cNvSpPr>
            <a:spLocks noChangeArrowheads="1"/>
          </p:cNvSpPr>
          <p:nvPr/>
        </p:nvSpPr>
        <p:spPr bwMode="auto">
          <a:xfrm>
            <a:off x="2057400" y="4191000"/>
            <a:ext cx="7086600" cy="914400"/>
          </a:xfrm>
          <a:prstGeom prst="wedgeRoundRectCallout">
            <a:avLst>
              <a:gd name="adj1" fmla="val -57662"/>
              <a:gd name="adj2" fmla="val -68231"/>
              <a:gd name="adj3" fmla="val 16667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en-US">
                <a:solidFill>
                  <a:schemeClr val="bg1"/>
                </a:solidFill>
              </a:rPr>
              <a:t>Derek, I need your report by 1 pm.  It might cut into your lunch hour, but it’s a top priority.</a:t>
            </a:r>
          </a:p>
        </p:txBody>
      </p:sp>
      <p:sp>
        <p:nvSpPr>
          <p:cNvPr id="170018" name="AutoShape 34"/>
          <p:cNvSpPr>
            <a:spLocks noChangeArrowheads="1"/>
          </p:cNvSpPr>
          <p:nvPr/>
        </p:nvSpPr>
        <p:spPr bwMode="auto">
          <a:xfrm>
            <a:off x="2286000" y="1981200"/>
            <a:ext cx="4876800" cy="1066800"/>
          </a:xfrm>
          <a:prstGeom prst="wedgeRoundRectCallout">
            <a:avLst>
              <a:gd name="adj1" fmla="val 64292"/>
              <a:gd name="adj2" fmla="val 20833"/>
              <a:gd name="adj3" fmla="val 16667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en-US">
                <a:solidFill>
                  <a:schemeClr val="bg1"/>
                </a:solidFill>
              </a:rPr>
              <a:t>Derek, I might be late getting home from work.  We might not eat til later.</a:t>
            </a:r>
          </a:p>
          <a:p>
            <a:pPr marL="342900" indent="-342900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003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0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0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700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0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0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70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0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0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70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/>
      <p:bldP spid="170014" grpId="0"/>
      <p:bldP spid="170014" grpId="1"/>
      <p:bldP spid="170017" grpId="0" animBg="1"/>
      <p:bldP spid="1700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6" descr="j04157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12636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7" descr="P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00" t="20114" r="16563" b="40987"/>
          <a:stretch>
            <a:fillRect/>
          </a:stretch>
        </p:blipFill>
        <p:spPr bwMode="auto">
          <a:xfrm>
            <a:off x="6858000" y="2895600"/>
            <a:ext cx="20478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Derek’s Scheduled Day</a:t>
            </a:r>
            <a:endParaRPr lang="en-US" smtClean="0">
              <a:solidFill>
                <a:srgbClr val="FF0066"/>
              </a:solidFill>
            </a:endParaRPr>
          </a:p>
        </p:txBody>
      </p:sp>
      <p:sp>
        <p:nvSpPr>
          <p:cNvPr id="171037" name="Text Box 29"/>
          <p:cNvSpPr txBox="1">
            <a:spLocks noChangeArrowheads="1"/>
          </p:cNvSpPr>
          <p:nvPr/>
        </p:nvSpPr>
        <p:spPr bwMode="auto">
          <a:xfrm>
            <a:off x="7010400" y="795338"/>
            <a:ext cx="1870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 algn="l" eaLnBrk="1" hangingPunct="1"/>
            <a:r>
              <a:rPr lang="en-US" sz="4400">
                <a:solidFill>
                  <a:srgbClr val="00FFFF"/>
                </a:solidFill>
                <a:latin typeface="Stencil" pitchFamily="82" charset="0"/>
              </a:rPr>
              <a:t>SAVED</a:t>
            </a:r>
          </a:p>
        </p:txBody>
      </p:sp>
      <p:sp>
        <p:nvSpPr>
          <p:cNvPr id="171040" name="AutoShape 32"/>
          <p:cNvSpPr>
            <a:spLocks noChangeArrowheads="1"/>
          </p:cNvSpPr>
          <p:nvPr/>
        </p:nvSpPr>
        <p:spPr bwMode="auto">
          <a:xfrm>
            <a:off x="304800" y="2514600"/>
            <a:ext cx="6629400" cy="1295400"/>
          </a:xfrm>
          <a:prstGeom prst="wedgeRoundRectCallout">
            <a:avLst>
              <a:gd name="adj1" fmla="val 56870"/>
              <a:gd name="adj2" fmla="val 21444"/>
              <a:gd name="adj3" fmla="val 16667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en-US">
                <a:solidFill>
                  <a:schemeClr val="bg1"/>
                </a:solidFill>
              </a:rPr>
              <a:t>If I have to work through lunch can I leave early?  I have an important class assignment  that I need to work on.</a:t>
            </a:r>
          </a:p>
        </p:txBody>
      </p:sp>
      <p:sp>
        <p:nvSpPr>
          <p:cNvPr id="171041" name="AutoShape 33"/>
          <p:cNvSpPr>
            <a:spLocks noChangeArrowheads="1"/>
          </p:cNvSpPr>
          <p:nvPr/>
        </p:nvSpPr>
        <p:spPr bwMode="auto">
          <a:xfrm>
            <a:off x="1295400" y="4267200"/>
            <a:ext cx="4343400" cy="685800"/>
          </a:xfrm>
          <a:prstGeom prst="wedgeRoundRectCallout">
            <a:avLst>
              <a:gd name="adj1" fmla="val -59319"/>
              <a:gd name="adj2" fmla="val -9954"/>
              <a:gd name="adj3" fmla="val 16667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en-US">
                <a:solidFill>
                  <a:schemeClr val="bg1"/>
                </a:solidFill>
              </a:rPr>
              <a:t>That should be alright. </a:t>
            </a:r>
          </a:p>
        </p:txBody>
      </p:sp>
      <p:sp>
        <p:nvSpPr>
          <p:cNvPr id="171042" name="AutoShape 34"/>
          <p:cNvSpPr>
            <a:spLocks noChangeArrowheads="1"/>
          </p:cNvSpPr>
          <p:nvPr/>
        </p:nvSpPr>
        <p:spPr bwMode="auto">
          <a:xfrm>
            <a:off x="3962400" y="1676400"/>
            <a:ext cx="5181600" cy="533400"/>
          </a:xfrm>
          <a:prstGeom prst="wedgeRoundRectCallout">
            <a:avLst>
              <a:gd name="adj1" fmla="val 19148"/>
              <a:gd name="adj2" fmla="val 200597"/>
              <a:gd name="adj3" fmla="val 16667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en-US">
                <a:solidFill>
                  <a:schemeClr val="bg1"/>
                </a:solidFill>
              </a:rPr>
              <a:t>Okay, I’ll plan to be home at 6:00.</a:t>
            </a:r>
          </a:p>
        </p:txBody>
      </p:sp>
      <p:sp>
        <p:nvSpPr>
          <p:cNvPr id="171043" name="AutoShape 35"/>
          <p:cNvSpPr>
            <a:spLocks noChangeArrowheads="1"/>
          </p:cNvSpPr>
          <p:nvPr/>
        </p:nvSpPr>
        <p:spPr bwMode="auto">
          <a:xfrm>
            <a:off x="3733800" y="5105400"/>
            <a:ext cx="3657600" cy="1752600"/>
          </a:xfrm>
          <a:prstGeom prst="cloudCallout">
            <a:avLst>
              <a:gd name="adj1" fmla="val 41449"/>
              <a:gd name="adj2" fmla="val -127537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en-US">
                <a:solidFill>
                  <a:schemeClr val="bg1"/>
                </a:solidFill>
              </a:rPr>
              <a:t>If I feel tired at the library, I’ll just take a walk. </a:t>
            </a:r>
          </a:p>
        </p:txBody>
      </p:sp>
    </p:spTree>
    <p:extLst>
      <p:ext uri="{BB962C8B-B14F-4D97-AF65-F5344CB8AC3E}">
        <p14:creationId xmlns:p14="http://schemas.microsoft.com/office/powerpoint/2010/main" xmlns="" val="82553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/>
      <p:bldP spid="171037" grpId="0"/>
      <p:bldP spid="171040" grpId="0" animBg="1"/>
      <p:bldP spid="171041" grpId="0" animBg="1"/>
      <p:bldP spid="171042" grpId="0" animBg="1"/>
      <p:bldP spid="1710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685800"/>
            <a:ext cx="7010400" cy="1295400"/>
          </a:xfrm>
        </p:spPr>
        <p:txBody>
          <a:bodyPr/>
          <a:lstStyle/>
          <a:p>
            <a:pPr eaLnBrk="1" hangingPunct="1"/>
            <a:r>
              <a:rPr lang="en-US" smtClean="0"/>
              <a:t>Derek’s Scheduled Day</a:t>
            </a:r>
            <a:endParaRPr lang="en-US" smtClean="0">
              <a:solidFill>
                <a:srgbClr val="FF0066"/>
              </a:solidFill>
            </a:endParaRPr>
          </a:p>
        </p:txBody>
      </p:sp>
      <p:graphicFrame>
        <p:nvGraphicFramePr>
          <p:cNvPr id="172089" name="Group 57"/>
          <p:cNvGraphicFramePr>
            <a:graphicFrameLocks noGrp="1"/>
          </p:cNvGraphicFramePr>
          <p:nvPr>
            <p:ph idx="1"/>
          </p:nvPr>
        </p:nvGraphicFramePr>
        <p:xfrm>
          <a:off x="838200" y="2514600"/>
          <a:ext cx="7315200" cy="3152778"/>
        </p:xfrm>
        <a:graphic>
          <a:graphicData uri="http://schemas.openxmlformats.org/drawingml/2006/table">
            <a:tbl>
              <a:tblPr/>
              <a:tblGrid>
                <a:gridCol w="1981200"/>
                <a:gridCol w="2133600"/>
                <a:gridCol w="3200400"/>
              </a:tblGrid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9am-4pm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4-5:30pm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Read World Civ. 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5:30-6:30pm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Head Home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Eat Dinner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6:30-8pm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Library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World Civ. Paper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8-8:30pm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Walk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Call Jasmine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8:30-10pm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Library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Finish Paper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2061" name="Text Box 29"/>
          <p:cNvSpPr txBox="1">
            <a:spLocks noChangeArrowheads="1"/>
          </p:cNvSpPr>
          <p:nvPr/>
        </p:nvSpPr>
        <p:spPr bwMode="auto">
          <a:xfrm>
            <a:off x="2667000" y="533400"/>
            <a:ext cx="246538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 algn="l" eaLnBrk="1" hangingPunct="1"/>
            <a:r>
              <a:rPr lang="en-US" sz="4400">
                <a:solidFill>
                  <a:srgbClr val="00FFFF"/>
                </a:solidFill>
                <a:latin typeface="Stencil" pitchFamily="82" charset="0"/>
              </a:rPr>
              <a:t>revisED</a:t>
            </a:r>
          </a:p>
        </p:txBody>
      </p:sp>
      <p:sp>
        <p:nvSpPr>
          <p:cNvPr id="172091" name="Text Box 59"/>
          <p:cNvSpPr txBox="1">
            <a:spLocks noChangeArrowheads="1"/>
          </p:cNvSpPr>
          <p:nvPr/>
        </p:nvSpPr>
        <p:spPr bwMode="auto">
          <a:xfrm>
            <a:off x="3429000" y="1676400"/>
            <a:ext cx="4699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sz="4800">
                <a:solidFill>
                  <a:srgbClr val="00FFFF"/>
                </a:solidFill>
              </a:rPr>
              <a:t>^</a:t>
            </a:r>
          </a:p>
        </p:txBody>
      </p:sp>
    </p:spTree>
    <p:extLst>
      <p:ext uri="{BB962C8B-B14F-4D97-AF65-F5344CB8AC3E}">
        <p14:creationId xmlns:p14="http://schemas.microsoft.com/office/powerpoint/2010/main" xmlns="" val="317691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2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2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/>
      <p:bldP spid="172061" grpId="0"/>
      <p:bldP spid="1720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533400"/>
            <a:ext cx="8229600" cy="1139825"/>
          </a:xfrm>
        </p:spPr>
        <p:txBody>
          <a:bodyPr/>
          <a:lstStyle/>
          <a:p>
            <a:pPr marL="666750" indent="-666750" eaLnBrk="1" hangingPunct="1"/>
            <a:r>
              <a:rPr lang="en-US" sz="3500" b="1" smtClean="0">
                <a:solidFill>
                  <a:srgbClr val="FF3300"/>
                </a:solidFill>
              </a:rPr>
              <a:t>3. Revisit and Revise Your Plan</a:t>
            </a:r>
            <a:br>
              <a:rPr lang="en-US" sz="3500" b="1" smtClean="0">
                <a:solidFill>
                  <a:srgbClr val="FF3300"/>
                </a:solidFill>
              </a:rPr>
            </a:br>
            <a:r>
              <a:rPr lang="en-US" sz="3200" b="1" smtClean="0">
                <a:solidFill>
                  <a:schemeClr val="tx1"/>
                </a:solidFill>
              </a:rPr>
              <a:t>Are you making progress?</a:t>
            </a:r>
            <a:endParaRPr lang="en-US" sz="3200" smtClean="0">
              <a:latin typeface="Arial Unicode MS" pitchFamily="34" charset="-128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421688" cy="4114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000" smtClean="0">
                <a:latin typeface="Arial Unicode MS" pitchFamily="34" charset="-128"/>
              </a:rPr>
              <a:t>Now that you’ve been paying attention to your schedule, how are you actually using your time?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000" smtClean="0">
                <a:latin typeface="Arial Unicode MS" pitchFamily="34" charset="-128"/>
              </a:rPr>
              <a:t>Which tasks were you able to do?  What didn’t get done?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000" smtClean="0">
                <a:latin typeface="Arial Unicode MS" pitchFamily="34" charset="-128"/>
              </a:rPr>
              <a:t>Was your energy level appropriate?  Your stress level?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000" smtClean="0">
                <a:latin typeface="Arial Unicode MS" pitchFamily="34" charset="-128"/>
              </a:rPr>
              <a:t>What changes need to be made to your weekly schedule? 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000" smtClean="0">
                <a:latin typeface="Arial Unicode MS" pitchFamily="34" charset="-128"/>
              </a:rPr>
              <a:t>What are persistent time wasters?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000" smtClean="0">
                <a:latin typeface="Arial Unicode MS" pitchFamily="34" charset="-128"/>
              </a:rPr>
              <a:t>Could better communication have helped you stick to your plan?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000" smtClean="0">
                <a:latin typeface="Arial Unicode MS" pitchFamily="34" charset="-128"/>
              </a:rPr>
              <a:t>Was procrastination an issue?</a:t>
            </a:r>
            <a:r>
              <a:rPr lang="en-US" sz="2400" smtClean="0">
                <a:latin typeface="Arial Unicode MS" pitchFamily="34" charset="-128"/>
              </a:rPr>
              <a:t> 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2400" smtClean="0">
              <a:latin typeface="Arial Unicode MS" pitchFamily="34" charset="-128"/>
            </a:endParaRPr>
          </a:p>
        </p:txBody>
      </p:sp>
      <p:sp>
        <p:nvSpPr>
          <p:cNvPr id="173060" name="WordArt 4"/>
          <p:cNvSpPr>
            <a:spLocks noChangeArrowheads="1" noChangeShapeType="1" noTextEdit="1"/>
          </p:cNvSpPr>
          <p:nvPr/>
        </p:nvSpPr>
        <p:spPr bwMode="auto">
          <a:xfrm>
            <a:off x="762000" y="5486400"/>
            <a:ext cx="807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Be tough with your time!</a:t>
            </a:r>
          </a:p>
        </p:txBody>
      </p:sp>
    </p:spTree>
    <p:extLst>
      <p:ext uri="{BB962C8B-B14F-4D97-AF65-F5344CB8AC3E}">
        <p14:creationId xmlns:p14="http://schemas.microsoft.com/office/powerpoint/2010/main" xmlns="" val="42065192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/>
      <p:bldP spid="173059" grpId="0" build="p"/>
      <p:bldP spid="1730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4419600" cy="8842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i="1" smtClean="0">
                <a:solidFill>
                  <a:schemeClr val="tx1"/>
                </a:solidFill>
              </a:rPr>
              <a:t/>
            </a:r>
            <a:br>
              <a:rPr lang="en-US" sz="1800" i="1" smtClean="0">
                <a:solidFill>
                  <a:schemeClr val="tx1"/>
                </a:solidFill>
              </a:rPr>
            </a:br>
            <a:r>
              <a:rPr lang="en-US" sz="4400" smtClean="0">
                <a:solidFill>
                  <a:schemeClr val="tx1"/>
                </a:solidFill>
                <a:latin typeface="Baskerville Old Face" pitchFamily="18" charset="0"/>
              </a:rPr>
              <a:t>Managing Time</a:t>
            </a:r>
            <a:r>
              <a:rPr lang="en-US" sz="4400" smtClean="0">
                <a:solidFill>
                  <a:schemeClr val="tx1"/>
                </a:solidFill>
                <a:latin typeface="Algerian" pitchFamily="82" charset="0"/>
              </a:rPr>
              <a:t> </a:t>
            </a: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2562388" y="1177946"/>
            <a:ext cx="42146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solidFill>
                  <a:srgbClr val="0972C2"/>
                </a:solidFill>
                <a:latin typeface="Arial" charset="0"/>
              </a:rPr>
              <a:t>There are 168 hours in every week.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 i="1" dirty="0">
                <a:solidFill>
                  <a:srgbClr val="0972C2"/>
                </a:solidFill>
                <a:latin typeface="Arial" charset="0"/>
              </a:rPr>
              <a:t>How are you spending yours?</a:t>
            </a:r>
            <a:endParaRPr lang="en-US" sz="2000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217118" y="1819296"/>
            <a:ext cx="3292475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chemeClr val="tx1"/>
                </a:solidFill>
                <a:latin typeface="Arial" charset="0"/>
              </a:rPr>
              <a:t>Sleeping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chemeClr val="tx1"/>
                </a:solidFill>
                <a:latin typeface="Arial" charset="0"/>
              </a:rPr>
              <a:t>Going to the Gym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chemeClr val="tx1"/>
                </a:solidFill>
                <a:latin typeface="Arial" charset="0"/>
              </a:rPr>
              <a:t>Getting ready for class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chemeClr val="tx1"/>
                </a:solidFill>
                <a:latin typeface="Arial" charset="0"/>
              </a:rPr>
              <a:t>Working on campus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chemeClr val="tx1"/>
                </a:solidFill>
                <a:latin typeface="Arial" charset="0"/>
              </a:rPr>
              <a:t>Shopping for groceries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chemeClr val="tx1"/>
                </a:solidFill>
                <a:latin typeface="Arial" charset="0"/>
              </a:rPr>
              <a:t>Caring for family members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chemeClr val="tx1"/>
                </a:solidFill>
                <a:latin typeface="Arial" charset="0"/>
              </a:rPr>
              <a:t>Going out with friends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chemeClr val="tx1"/>
                </a:solidFill>
                <a:latin typeface="Arial" charset="0"/>
              </a:rPr>
              <a:t>Cultivating a relationship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chemeClr val="tx1"/>
                </a:solidFill>
                <a:latin typeface="Arial" charset="0"/>
              </a:rPr>
              <a:t>Meeting new people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chemeClr val="tx1"/>
                </a:solidFill>
                <a:latin typeface="Arial" charset="0"/>
              </a:rPr>
              <a:t>Going to office hours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chemeClr val="tx1"/>
                </a:solidFill>
                <a:latin typeface="Arial" charset="0"/>
              </a:rPr>
              <a:t>Volunteering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chemeClr val="tx1"/>
                </a:solidFill>
                <a:latin typeface="Arial" charset="0"/>
              </a:rPr>
              <a:t>Going to class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chemeClr val="tx1"/>
                </a:solidFill>
                <a:latin typeface="Arial" charset="0"/>
              </a:rPr>
              <a:t>Studying for tests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chemeClr val="tx1"/>
                </a:solidFill>
                <a:latin typeface="Arial" charset="0"/>
              </a:rPr>
              <a:t>Doing library research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4807907" y="1918570"/>
            <a:ext cx="3068638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chemeClr val="tx1"/>
                </a:solidFill>
                <a:latin typeface="Arial" charset="0"/>
              </a:rPr>
              <a:t>Taking a nap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chemeClr val="tx1"/>
                </a:solidFill>
                <a:latin typeface="Arial" charset="0"/>
              </a:rPr>
              <a:t>Exercising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chemeClr val="tx1"/>
                </a:solidFill>
                <a:latin typeface="Arial" charset="0"/>
              </a:rPr>
              <a:t>Catching up!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chemeClr val="tx1"/>
                </a:solidFill>
                <a:latin typeface="Arial" charset="0"/>
              </a:rPr>
              <a:t>Commuting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chemeClr val="tx1"/>
                </a:solidFill>
                <a:latin typeface="Arial" charset="0"/>
              </a:rPr>
              <a:t>Getting around campus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chemeClr val="tx1"/>
                </a:solidFill>
                <a:latin typeface="Arial" charset="0"/>
              </a:rPr>
              <a:t>Playing an instrument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chemeClr val="tx1"/>
                </a:solidFill>
                <a:latin typeface="Arial" charset="0"/>
              </a:rPr>
              <a:t>Trying to unwind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chemeClr val="tx1"/>
                </a:solidFill>
                <a:latin typeface="Arial" charset="0"/>
              </a:rPr>
              <a:t>Attending events on campus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chemeClr val="tx1"/>
                </a:solidFill>
                <a:latin typeface="Arial" charset="0"/>
              </a:rPr>
              <a:t>Helping a friend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chemeClr val="tx1"/>
                </a:solidFill>
                <a:latin typeface="Arial" charset="0"/>
              </a:rPr>
              <a:t>Checking email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chemeClr val="tx1"/>
                </a:solidFill>
                <a:latin typeface="Arial" charset="0"/>
              </a:rPr>
              <a:t>Revising your essay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chemeClr val="tx1"/>
                </a:solidFill>
                <a:latin typeface="Arial" charset="0"/>
              </a:rPr>
              <a:t>Getting coffee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chemeClr val="tx1"/>
                </a:solidFill>
                <a:latin typeface="Arial" charset="0"/>
              </a:rPr>
              <a:t>Chatting with friends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chemeClr val="tx1"/>
                </a:solidFill>
                <a:latin typeface="Arial" charset="0"/>
              </a:rPr>
              <a:t>Keeping in touch with family</a:t>
            </a:r>
          </a:p>
        </p:txBody>
      </p:sp>
      <p:sp>
        <p:nvSpPr>
          <p:cNvPr id="65551" name="WordArt 15"/>
          <p:cNvSpPr>
            <a:spLocks noChangeArrowheads="1" noChangeShapeType="1" noTextEdit="1"/>
          </p:cNvSpPr>
          <p:nvPr/>
        </p:nvSpPr>
        <p:spPr bwMode="auto">
          <a:xfrm>
            <a:off x="1752600" y="5715000"/>
            <a:ext cx="7543800" cy="1143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B2B2B2"/>
                  </a:solidFill>
                  <a:miter lim="800000"/>
                  <a:headEnd/>
                  <a:tailEnd/>
                </a:ln>
                <a:effectLst>
                  <a:outerShdw dist="35921" dir="2700000" sy="50000" rotWithShape="0">
                    <a:srgbClr val="875B0D"/>
                  </a:outerShdw>
                </a:effectLst>
                <a:latin typeface="Arial Black"/>
              </a:rPr>
              <a:t>How does everything get done?</a:t>
            </a:r>
          </a:p>
        </p:txBody>
      </p:sp>
    </p:spTree>
    <p:extLst>
      <p:ext uri="{BB962C8B-B14F-4D97-AF65-F5344CB8AC3E}">
        <p14:creationId xmlns:p14="http://schemas.microsoft.com/office/powerpoint/2010/main" xmlns="" val="12403496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5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5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2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5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2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65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3"/>
                            </p:stCondLst>
                            <p:childTnLst>
                              <p:par>
                                <p:cTn id="3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5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4"/>
                            </p:stCondLst>
                            <p:childTnLst>
                              <p:par>
                                <p:cTn id="3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65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005"/>
                            </p:stCondLst>
                            <p:childTnLst>
                              <p:par>
                                <p:cTn id="3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65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506"/>
                            </p:stCondLst>
                            <p:childTnLst>
                              <p:par>
                                <p:cTn id="4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655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507"/>
                            </p:stCondLst>
                            <p:childTnLst>
                              <p:par>
                                <p:cTn id="4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655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508"/>
                            </p:stCondLst>
                            <p:childTnLst>
                              <p:par>
                                <p:cTn id="5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655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2009"/>
                            </p:stCondLst>
                            <p:childTnLst>
                              <p:par>
                                <p:cTn id="5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655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009"/>
                            </p:stCondLst>
                            <p:childTnLst>
                              <p:par>
                                <p:cTn id="5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655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3010"/>
                            </p:stCondLst>
                            <p:childTnLst>
                              <p:par>
                                <p:cTn id="6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655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4011"/>
                            </p:stCondLst>
                            <p:childTnLst>
                              <p:par>
                                <p:cTn id="6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655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65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" fill="hold"/>
                                        <p:tgtEl>
                                          <p:spTgt spid="65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65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65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3" dur="1" fill="hold"/>
                                        <p:tgtEl>
                                          <p:spTgt spid="655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6" dur="1" fill="hold"/>
                                        <p:tgtEl>
                                          <p:spTgt spid="655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9" dur="1" fill="hold"/>
                                        <p:tgtEl>
                                          <p:spTgt spid="655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655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5" dur="1" fill="hold"/>
                                        <p:tgtEl>
                                          <p:spTgt spid="655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8" dur="1" fill="hold"/>
                                        <p:tgtEl>
                                          <p:spTgt spid="655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1" dur="1" fill="hold"/>
                                        <p:tgtEl>
                                          <p:spTgt spid="655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4" dur="1" fill="hold"/>
                                        <p:tgtEl>
                                          <p:spTgt spid="655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7" dur="1" fill="hold"/>
                                        <p:tgtEl>
                                          <p:spTgt spid="655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0" dur="1" fill="hold"/>
                                        <p:tgtEl>
                                          <p:spTgt spid="655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46" grpId="0"/>
      <p:bldP spid="65548" grpId="0" build="p"/>
      <p:bldP spid="65549" grpId="0" build="p"/>
      <p:bldP spid="6555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39825"/>
          </a:xfrm>
        </p:spPr>
        <p:txBody>
          <a:bodyPr/>
          <a:lstStyle/>
          <a:p>
            <a:pPr eaLnBrk="1" hangingPunct="1"/>
            <a:r>
              <a:rPr lang="en-US" sz="3400" smtClean="0">
                <a:latin typeface="Arial Unicode MS" pitchFamily="34" charset="-128"/>
              </a:rPr>
              <a:t>Procrastination:</a:t>
            </a:r>
            <a:br>
              <a:rPr lang="en-US" sz="3400" smtClean="0">
                <a:latin typeface="Arial Unicode MS" pitchFamily="34" charset="-128"/>
              </a:rPr>
            </a:br>
            <a:r>
              <a:rPr lang="en-US" sz="2100" b="1" smtClean="0">
                <a:solidFill>
                  <a:srgbClr val="FF3300"/>
                </a:solidFill>
                <a:latin typeface="Times New Roman" pitchFamily="18" charset="0"/>
              </a:rPr>
              <a:t>“Never do today what you can put</a:t>
            </a:r>
            <a:r>
              <a:rPr lang="en-US" sz="2100" b="1" smtClean="0">
                <a:latin typeface="Times New Roman" pitchFamily="18" charset="0"/>
              </a:rPr>
              <a:t> </a:t>
            </a:r>
            <a:r>
              <a:rPr lang="en-US" sz="2100" b="1" smtClean="0">
                <a:solidFill>
                  <a:srgbClr val="FF3300"/>
                </a:solidFill>
                <a:latin typeface="Times New Roman" pitchFamily="18" charset="0"/>
              </a:rPr>
              <a:t>off ‘till tomorrow!”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686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smtClean="0">
                <a:latin typeface="Arial Unicode MS" pitchFamily="34" charset="-128"/>
              </a:rPr>
              <a:t>Forms of procrastination: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>
                <a:latin typeface="Arial Unicode MS" pitchFamily="34" charset="-128"/>
              </a:rPr>
              <a:t>Ignoring the task, hoping it will go away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>
                <a:latin typeface="Arial Unicode MS" pitchFamily="34" charset="-128"/>
              </a:rPr>
              <a:t>Underestimating how long it will take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>
                <a:latin typeface="Arial Unicode MS" pitchFamily="34" charset="-128"/>
              </a:rPr>
              <a:t>Overestimating your abilities and resources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>
                <a:latin typeface="Arial Unicode MS" pitchFamily="34" charset="-128"/>
              </a:rPr>
              <a:t>Telling yourself that poor performance is okay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>
                <a:latin typeface="Arial Unicode MS" pitchFamily="34" charset="-128"/>
              </a:rPr>
              <a:t>Doing something else that isn’t very important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>
                <a:latin typeface="Arial Unicode MS" pitchFamily="34" charset="-128"/>
              </a:rPr>
              <a:t>Believing that repeated “minor” delays won’t hurt you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>
                <a:latin typeface="Arial Unicode MS" pitchFamily="34" charset="-128"/>
              </a:rPr>
              <a:t>Talking about a hard job rather than doing it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>
                <a:latin typeface="Arial Unicode MS" pitchFamily="34" charset="-128"/>
              </a:rPr>
              <a:t>Putting all your work on only one part of the task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>
                <a:latin typeface="Arial Unicode MS" pitchFamily="34" charset="-128"/>
              </a:rPr>
              <a:t>Becoming paralyzed when having to make choices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smtClean="0">
              <a:latin typeface="Arial Unicode MS" pitchFamily="34" charset="-128"/>
            </a:endParaRPr>
          </a:p>
        </p:txBody>
      </p:sp>
      <p:pic>
        <p:nvPicPr>
          <p:cNvPr id="15364" name="Picture 4" descr="MCPE01931_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705600" y="228600"/>
            <a:ext cx="2209800" cy="1549400"/>
          </a:xfrm>
          <a:noFill/>
        </p:spPr>
      </p:pic>
    </p:spTree>
    <p:extLst>
      <p:ext uri="{BB962C8B-B14F-4D97-AF65-F5344CB8AC3E}">
        <p14:creationId xmlns:p14="http://schemas.microsoft.com/office/powerpoint/2010/main" xmlns="" val="379642965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>
                <a:solidFill>
                  <a:schemeClr val="folHlink"/>
                </a:solidFill>
                <a:latin typeface="Arial Unicode MS" pitchFamily="34" charset="-128"/>
              </a:rPr>
              <a:t>How to Overcome Procrastination</a:t>
            </a:r>
          </a:p>
        </p:txBody>
      </p:sp>
      <p:pic>
        <p:nvPicPr>
          <p:cNvPr id="17413" name="Picture 5" descr="02_Time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92" t="12544" r="14482" b="12195"/>
          <a:stretch>
            <a:fillRect/>
          </a:stretch>
        </p:blipFill>
        <p:spPr bwMode="auto">
          <a:xfrm>
            <a:off x="7162800" y="2133600"/>
            <a:ext cx="1981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754563"/>
          </a:xfrm>
        </p:spPr>
        <p:txBody>
          <a:bodyPr/>
          <a:lstStyle/>
          <a:p>
            <a:pPr eaLnBrk="1" hangingPunct="1"/>
            <a:r>
              <a:rPr lang="en-US" sz="2400" smtClean="0"/>
              <a:t>Win the mental battle by committing to being on time.</a:t>
            </a:r>
          </a:p>
          <a:p>
            <a:pPr eaLnBrk="1" hangingPunct="1"/>
            <a:r>
              <a:rPr lang="en-US" sz="2400" smtClean="0">
                <a:solidFill>
                  <a:srgbClr val="FF0066"/>
                </a:solidFill>
              </a:rPr>
              <a:t>Set and keep deadlines.</a:t>
            </a:r>
          </a:p>
          <a:p>
            <a:pPr eaLnBrk="1" hangingPunct="1"/>
            <a:r>
              <a:rPr lang="en-US" sz="2400" smtClean="0"/>
              <a:t>Organize, schedule &amp; plan.</a:t>
            </a:r>
          </a:p>
          <a:p>
            <a:pPr eaLnBrk="1" hangingPunct="1"/>
            <a:r>
              <a:rPr lang="en-US" sz="2400" smtClean="0">
                <a:solidFill>
                  <a:srgbClr val="FF0066"/>
                </a:solidFill>
              </a:rPr>
              <a:t>Divide a big job into smaller ones.</a:t>
            </a:r>
          </a:p>
          <a:p>
            <a:pPr eaLnBrk="1" hangingPunct="1"/>
            <a:r>
              <a:rPr lang="en-US" sz="2400" smtClean="0"/>
              <a:t>Find a way to make a game of your work or make it fun.</a:t>
            </a:r>
          </a:p>
          <a:p>
            <a:pPr eaLnBrk="1" hangingPunct="1"/>
            <a:r>
              <a:rPr lang="en-US" sz="2400" smtClean="0">
                <a:solidFill>
                  <a:srgbClr val="FF0066"/>
                </a:solidFill>
              </a:rPr>
              <a:t>Reward yourself when you’re done.</a:t>
            </a:r>
          </a:p>
          <a:p>
            <a:pPr eaLnBrk="1" hangingPunct="1"/>
            <a:r>
              <a:rPr lang="en-US" sz="2400" smtClean="0"/>
              <a:t>Tell your friends and room mates to remind you of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    priorities and deadlines.</a:t>
            </a:r>
          </a:p>
          <a:p>
            <a:pPr eaLnBrk="1" hangingPunct="1"/>
            <a:r>
              <a:rPr lang="en-US" sz="2400" smtClean="0">
                <a:solidFill>
                  <a:srgbClr val="FF0066"/>
                </a:solidFill>
              </a:rPr>
              <a:t>Learn to say “no” to time wasters.</a:t>
            </a: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7543800" y="3886200"/>
            <a:ext cx="1600200" cy="1600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700">
                <a:solidFill>
                  <a:srgbClr val="000000"/>
                </a:solidFill>
                <a:latin typeface="Arial" charset="0"/>
              </a:rPr>
              <a:t>Use lots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700">
                <a:solidFill>
                  <a:srgbClr val="000000"/>
                </a:solidFill>
                <a:latin typeface="Arial" charset="0"/>
              </a:rPr>
              <a:t>of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700">
                <a:solidFill>
                  <a:srgbClr val="000000"/>
                </a:solidFill>
                <a:latin typeface="Arial" charset="0"/>
              </a:rPr>
              <a:t>Stickies</a:t>
            </a:r>
          </a:p>
        </p:txBody>
      </p:sp>
    </p:spTree>
    <p:extLst>
      <p:ext uri="{BB962C8B-B14F-4D97-AF65-F5344CB8AC3E}">
        <p14:creationId xmlns:p14="http://schemas.microsoft.com/office/powerpoint/2010/main" xmlns="" val="203628687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74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74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74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74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74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74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5" grpId="0" build="p"/>
      <p:bldP spid="174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57200"/>
            <a:ext cx="5062538" cy="896938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33CC"/>
                </a:solidFill>
                <a:latin typeface="Arial Unicode MS" pitchFamily="34" charset="-128"/>
              </a:rPr>
              <a:t>Tackle Time Wasters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752600"/>
            <a:ext cx="82296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smtClean="0">
                <a:latin typeface="Arial Unicode MS" pitchFamily="34" charset="-128"/>
              </a:rPr>
              <a:t>First, learn to recognize when you’re wasting time.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>
                <a:latin typeface="Arial Unicode MS" pitchFamily="34" charset="-128"/>
              </a:rPr>
              <a:t>Decide what you need to do and can realistically do.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>
                <a:latin typeface="Arial Unicode MS" pitchFamily="34" charset="-128"/>
              </a:rPr>
              <a:t>Learn how to say “NO” when you don’t have time.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>
                <a:latin typeface="Arial Unicode MS" pitchFamily="34" charset="-128"/>
              </a:rPr>
              <a:t>Use an answering machine and return calls at your convenience. The telephone is a major time killer.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>
                <a:latin typeface="Arial Unicode MS" pitchFamily="34" charset="-128"/>
              </a:rPr>
              <a:t>Learn to say “I can’t talk right now. I’ll get back to you.”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>
                <a:latin typeface="Arial Unicode MS" pitchFamily="34" charset="-128"/>
              </a:rPr>
              <a:t>Wasting time is often linked to a lack of self-discipline.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>
                <a:latin typeface="Arial Unicode MS" pitchFamily="34" charset="-128"/>
              </a:rPr>
              <a:t>Ask yourself, “Do I really need to do this or not?”</a:t>
            </a:r>
          </a:p>
          <a:p>
            <a:pPr eaLnBrk="1" hangingPunct="1">
              <a:lnSpc>
                <a:spcPct val="90000"/>
              </a:lnSpc>
            </a:pPr>
            <a:endParaRPr lang="en-US" sz="2000" b="1" smtClean="0">
              <a:latin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b="1" smtClean="0">
              <a:latin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smtClean="0"/>
          </a:p>
        </p:txBody>
      </p:sp>
      <p:pic>
        <p:nvPicPr>
          <p:cNvPr id="23562" name="Picture 10" descr="MCj028176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00600"/>
            <a:ext cx="1814513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1" descr="MCj0404615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13033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3" descr="j042216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10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774525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merican Typewriter" pitchFamily="80" charset="0"/>
              </a:rPr>
              <a:t>Learn to say “No!”</a:t>
            </a:r>
            <a:endParaRPr lang="en-US" smtClean="0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5943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Avoid the temptation to socialize when you’ve scheduled work.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If friends ask you to join them last minute, decline outright, but ask if you could get together later in the week.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Socializing is important when you don’t have other things to worry about!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Study somewhere you won’t be tempted to chat, watch movies or YouTube, or use social utilities like Facebook.</a:t>
            </a:r>
          </a:p>
        </p:txBody>
      </p:sp>
      <p:pic>
        <p:nvPicPr>
          <p:cNvPr id="30724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781800" y="3200400"/>
            <a:ext cx="1916113" cy="2895600"/>
          </a:xfrm>
          <a:noFill/>
        </p:spPr>
      </p:pic>
      <p:sp>
        <p:nvSpPr>
          <p:cNvPr id="30725" name="Text Box 10"/>
          <p:cNvSpPr txBox="1">
            <a:spLocks noChangeArrowheads="1"/>
          </p:cNvSpPr>
          <p:nvPr/>
        </p:nvSpPr>
        <p:spPr bwMode="auto">
          <a:xfrm>
            <a:off x="1889125" y="1447800"/>
            <a:ext cx="551021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i="1"/>
              <a:t>Don’t let distractions sap your time!</a:t>
            </a:r>
          </a:p>
        </p:txBody>
      </p:sp>
      <p:sp>
        <p:nvSpPr>
          <p:cNvPr id="196619" name="AutoShape 11"/>
          <p:cNvSpPr>
            <a:spLocks noChangeArrowheads="1"/>
          </p:cNvSpPr>
          <p:nvPr/>
        </p:nvSpPr>
        <p:spPr bwMode="auto">
          <a:xfrm>
            <a:off x="6400800" y="1981200"/>
            <a:ext cx="2286000" cy="990600"/>
          </a:xfrm>
          <a:prstGeom prst="wedgeRoundRectCallout">
            <a:avLst>
              <a:gd name="adj1" fmla="val -16597"/>
              <a:gd name="adj2" fmla="val 94870"/>
              <a:gd name="adj3" fmla="val 1666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1400" b="1">
                <a:solidFill>
                  <a:srgbClr val="CC0066"/>
                </a:solidFill>
                <a:latin typeface="Bradley Hand ITC TT-Bold" pitchFamily="80" charset="0"/>
              </a:rPr>
              <a:t>I have a study group tonight.  Are you free on Thursday?</a:t>
            </a:r>
          </a:p>
        </p:txBody>
      </p:sp>
    </p:spTree>
    <p:extLst>
      <p:ext uri="{BB962C8B-B14F-4D97-AF65-F5344CB8AC3E}">
        <p14:creationId xmlns:p14="http://schemas.microsoft.com/office/powerpoint/2010/main" xmlns="" val="220090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96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/>
      <p:bldP spid="1966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 Unicode MS" pitchFamily="34" charset="-128"/>
              </a:rPr>
              <a:t>Revisit Your Values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2057400"/>
            <a:ext cx="5168900" cy="33258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Arial Unicode MS" pitchFamily="34" charset="-128"/>
              </a:rPr>
              <a:t>Knowing what is most valuable to you gives direction to your life.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Arial Unicode MS" pitchFamily="34" charset="-128"/>
              </a:rPr>
              <a:t>Your energy should be oriented first toward things that reflect the values that are most important.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Arial Unicode MS" pitchFamily="34" charset="-128"/>
              </a:rPr>
              <a:t>Examine your values to help you make time management decisions.</a:t>
            </a:r>
          </a:p>
        </p:txBody>
      </p:sp>
      <p:pic>
        <p:nvPicPr>
          <p:cNvPr id="30724" name="Picture 4" descr="MCj0290847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694488" y="1981200"/>
            <a:ext cx="1985962" cy="2865438"/>
          </a:xfrm>
          <a:noFill/>
        </p:spPr>
      </p:pic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762000" y="5715000"/>
            <a:ext cx="7481888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8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</a:rPr>
              <a:t>Time is a very valuable resource.</a:t>
            </a:r>
          </a:p>
        </p:txBody>
      </p:sp>
    </p:spTree>
    <p:extLst>
      <p:ext uri="{BB962C8B-B14F-4D97-AF65-F5344CB8AC3E}">
        <p14:creationId xmlns:p14="http://schemas.microsoft.com/office/powerpoint/2010/main" xmlns="" val="115817957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  <p:bldP spid="307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010400" cy="896938"/>
          </a:xfrm>
        </p:spPr>
        <p:txBody>
          <a:bodyPr/>
          <a:lstStyle/>
          <a:p>
            <a:pPr eaLnBrk="1" hangingPunct="1"/>
            <a:r>
              <a:rPr lang="en-US" sz="3500" smtClean="0">
                <a:latin typeface="Arial Unicode MS" pitchFamily="34" charset="-128"/>
              </a:rPr>
              <a:t>Time Management Techniques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62484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smtClean="0">
                <a:solidFill>
                  <a:srgbClr val="FFFF66"/>
                </a:solidFill>
                <a:latin typeface="Arial Unicode MS" pitchFamily="34" charset="-128"/>
              </a:rPr>
              <a:t>		The Set Time Method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900" smtClean="0">
                <a:latin typeface="Arial Unicode MS" pitchFamily="34" charset="-128"/>
              </a:rPr>
              <a:t>	Block out a specific time to accomplish a task.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900" smtClean="0">
                <a:latin typeface="Arial Unicode MS" pitchFamily="34" charset="-128"/>
              </a:rPr>
              <a:t>Examples: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latin typeface="Arial Unicode MS" pitchFamily="34" charset="-128"/>
              </a:rPr>
              <a:t>Monday 1:00—2:00 Work physics problems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latin typeface="Arial Unicode MS" pitchFamily="34" charset="-128"/>
              </a:rPr>
              <a:t>Saturday 9:00—11:30 Go to the gym</a:t>
            </a:r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2514600" y="3200400"/>
            <a:ext cx="62484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Swiss Cheese Approach</a:t>
            </a:r>
          </a:p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Whenever you find yourself with some free time, do a small part of a larger task</a:t>
            </a:r>
          </a:p>
          <a:p>
            <a:pPr lvl="3"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Examples:</a:t>
            </a:r>
          </a:p>
          <a:p>
            <a:pPr lvl="2"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Arrive to class 10 minutes early and 	brainstorm research ideas while waiting for your friend to arrive for lunch, review notes from today’s History lecture.</a:t>
            </a:r>
          </a:p>
          <a:p>
            <a:pPr lvl="1"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1623" name="Picture 7" descr="MCj0215775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14800"/>
            <a:ext cx="19050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4" name="Picture 8" descr="MCj0326308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6788" y="1371600"/>
            <a:ext cx="182721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7779616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  <p:bldP spid="111619" grpId="0" build="p"/>
      <p:bldP spid="1116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753383" y="210803"/>
            <a:ext cx="5287265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 Unicode MS" pitchFamily="34" charset="-128"/>
              </a:rPr>
              <a:t>REVISE and PREVIEW:</a:t>
            </a:r>
            <a:br>
              <a:rPr lang="en-US" dirty="0" smtClean="0">
                <a:latin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</a:rPr>
              <a:t>Staying on top of things…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solidFill>
                  <a:schemeClr val="hlink"/>
                </a:solidFill>
                <a:latin typeface="Arial Unicode MS" pitchFamily="34" charset="-128"/>
              </a:rPr>
              <a:t>Immediately</a:t>
            </a:r>
            <a:r>
              <a:rPr lang="en-US" sz="2400" dirty="0" smtClean="0">
                <a:latin typeface="Arial Unicode MS" pitchFamily="34" charset="-128"/>
              </a:rPr>
              <a:t> note all changes.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latin typeface="Arial Unicode MS" pitchFamily="34" charset="-128"/>
              </a:rPr>
              <a:t>         	Exam/Paper due date revisions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latin typeface="Arial Unicode MS" pitchFamily="34" charset="-128"/>
              </a:rPr>
              <a:t>     	Meeting additions/cancellations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latin typeface="Arial Unicode MS" pitchFamily="34" charset="-128"/>
              </a:rPr>
              <a:t>    		Work schedule changes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latin typeface="Arial Unicode MS" pitchFamily="34" charset="-128"/>
              </a:rPr>
              <a:t>     	Upcoming visitors, etc., etc…</a:t>
            </a:r>
          </a:p>
          <a:p>
            <a:pPr eaLnBrk="1" hangingPunct="1"/>
            <a:r>
              <a:rPr lang="en-US" sz="2400" dirty="0" smtClean="0">
                <a:solidFill>
                  <a:schemeClr val="hlink"/>
                </a:solidFill>
                <a:latin typeface="Arial Unicode MS" pitchFamily="34" charset="-128"/>
              </a:rPr>
              <a:t>Preview the upcoming week</a:t>
            </a:r>
            <a:r>
              <a:rPr lang="en-US" sz="2400" dirty="0" smtClean="0">
                <a:latin typeface="Arial Unicode MS" pitchFamily="34" charset="-128"/>
              </a:rPr>
              <a:t> making any necessary adjustments.</a:t>
            </a:r>
          </a:p>
          <a:p>
            <a:pPr eaLnBrk="1" hangingPunct="1"/>
            <a:r>
              <a:rPr lang="en-US" sz="2400" dirty="0" smtClean="0">
                <a:solidFill>
                  <a:schemeClr val="hlink"/>
                </a:solidFill>
                <a:latin typeface="Arial Unicode MS" pitchFamily="34" charset="-128"/>
              </a:rPr>
              <a:t>Preview each day</a:t>
            </a:r>
            <a:r>
              <a:rPr lang="en-US" sz="2400" dirty="0" smtClean="0">
                <a:latin typeface="Arial Unicode MS" pitchFamily="34" charset="-128"/>
              </a:rPr>
              <a:t> to see what might happen…</a:t>
            </a:r>
          </a:p>
        </p:txBody>
      </p:sp>
      <p:sp>
        <p:nvSpPr>
          <p:cNvPr id="67588" name="WordArt 4"/>
          <p:cNvSpPr>
            <a:spLocks noChangeArrowheads="1" noChangeShapeType="1" noTextEdit="1"/>
          </p:cNvSpPr>
          <p:nvPr/>
        </p:nvSpPr>
        <p:spPr bwMode="auto">
          <a:xfrm rot="-1462342">
            <a:off x="2514600" y="5410200"/>
            <a:ext cx="4419600" cy="8318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8" lon="19439996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4140000" scaled="1"/>
                </a:gradFill>
                <a:latin typeface="Impact"/>
              </a:rPr>
              <a:t>Be Prepared!</a:t>
            </a:r>
          </a:p>
        </p:txBody>
      </p:sp>
    </p:spTree>
    <p:extLst>
      <p:ext uri="{BB962C8B-B14F-4D97-AF65-F5344CB8AC3E}">
        <p14:creationId xmlns:p14="http://schemas.microsoft.com/office/powerpoint/2010/main" xmlns="" val="381862804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  <p:bldP spid="6758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745299"/>
            <a:ext cx="7010400" cy="896938"/>
          </a:xfrm>
        </p:spPr>
        <p:txBody>
          <a:bodyPr/>
          <a:lstStyle/>
          <a:p>
            <a:pPr eaLnBrk="1" hangingPunct="1"/>
            <a:r>
              <a:rPr lang="en-US" sz="3500" dirty="0" smtClean="0">
                <a:latin typeface="Gill Sans" pitchFamily="80" charset="0"/>
              </a:rPr>
              <a:t>If you commute to school, you can…</a:t>
            </a:r>
            <a:endParaRPr lang="en-US" sz="3500" dirty="0" smtClean="0">
              <a:latin typeface="Arial Unicode MS" pitchFamily="34" charset="-128"/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52808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 Unicode MS" pitchFamily="34" charset="-128"/>
              </a:rPr>
              <a:t>Listen to audio lectures or podcasts.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 Unicode MS" pitchFamily="34" charset="-128"/>
              </a:rPr>
              <a:t>Go over what you learned in class on your way to or from work.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 Unicode MS" pitchFamily="34" charset="-128"/>
              </a:rPr>
              <a:t>If you carpool with others from your class, use the time to discuss class material. 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 Unicode MS" pitchFamily="34" charset="-128"/>
              </a:rPr>
              <a:t>Exchange phone numbers with other students early in the semester.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 Unicode MS" pitchFamily="34" charset="-128"/>
              </a:rPr>
              <a:t>Create a personal commuter telephone directory.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Arial Unicode MS" pitchFamily="34" charset="-128"/>
            </a:endParaRPr>
          </a:p>
        </p:txBody>
      </p:sp>
      <p:pic>
        <p:nvPicPr>
          <p:cNvPr id="115721" name="Picture 9" descr="MCj0405990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00600"/>
            <a:ext cx="17954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3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105400"/>
            <a:ext cx="2528888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9497667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  <p:bldP spid="11571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>
                <a:solidFill>
                  <a:schemeClr val="folHlink"/>
                </a:solidFill>
                <a:latin typeface="Baskerville" pitchFamily="80" charset="0"/>
              </a:rPr>
              <a:t>Review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800" b="1" smtClean="0"/>
              <a:t>Time and energy management can make you more productive and reduce your stress level.</a:t>
            </a:r>
          </a:p>
          <a:p>
            <a:pPr eaLnBrk="1" hangingPunct="1"/>
            <a:r>
              <a:rPr lang="en-US" sz="1800" b="1" smtClean="0"/>
              <a:t>The Three Steps</a:t>
            </a:r>
          </a:p>
          <a:p>
            <a:pPr lvl="1" eaLnBrk="1" hangingPunct="1"/>
            <a:r>
              <a:rPr lang="en-US" sz="1800" b="1" smtClean="0">
                <a:solidFill>
                  <a:srgbClr val="FF33CC"/>
                </a:solidFill>
              </a:rPr>
              <a:t>Set goals</a:t>
            </a:r>
          </a:p>
          <a:p>
            <a:pPr lvl="1" eaLnBrk="1" hangingPunct="1"/>
            <a:r>
              <a:rPr lang="en-US" sz="1800" b="1" smtClean="0">
                <a:solidFill>
                  <a:srgbClr val="FF33CC"/>
                </a:solidFill>
              </a:rPr>
              <a:t>Make a schedule</a:t>
            </a:r>
          </a:p>
          <a:p>
            <a:pPr lvl="1" eaLnBrk="1" hangingPunct="1"/>
            <a:r>
              <a:rPr lang="en-US" sz="1800" b="1" smtClean="0">
                <a:solidFill>
                  <a:srgbClr val="FF33CC"/>
                </a:solidFill>
              </a:rPr>
              <a:t>Revisit and revise your plan</a:t>
            </a:r>
          </a:p>
          <a:p>
            <a:pPr eaLnBrk="1" hangingPunct="1"/>
            <a:r>
              <a:rPr lang="en-US" sz="1800" b="1" smtClean="0"/>
              <a:t>Be tough with your time.  Actively avoid procrastination and time wasters.  Learn to say “no” to distractions.</a:t>
            </a:r>
          </a:p>
          <a:p>
            <a:pPr eaLnBrk="1" hangingPunct="1"/>
            <a:r>
              <a:rPr lang="en-US" sz="1800" b="1" smtClean="0"/>
              <a:t>Employ a variety of time management strategies to maximize your time.  </a:t>
            </a:r>
          </a:p>
          <a:p>
            <a:pPr eaLnBrk="1" hangingPunct="1"/>
            <a:r>
              <a:rPr lang="en-US" sz="1800" b="1" smtClean="0"/>
              <a:t>Relax and enjoy the extra time that you’ve discovered!</a:t>
            </a:r>
            <a:endParaRPr lang="en-US" sz="1700" b="1" smtClean="0"/>
          </a:p>
          <a:p>
            <a:pPr lvl="1" eaLnBrk="1" hangingPunct="1"/>
            <a:endParaRPr lang="en-US" b="1" smtClean="0"/>
          </a:p>
        </p:txBody>
      </p:sp>
    </p:spTree>
    <p:extLst>
      <p:ext uri="{BB962C8B-B14F-4D97-AF65-F5344CB8AC3E}">
        <p14:creationId xmlns:p14="http://schemas.microsoft.com/office/powerpoint/2010/main" xmlns="" val="54519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071" y="205609"/>
            <a:ext cx="5287265" cy="1143000"/>
          </a:xfrm>
        </p:spPr>
        <p:txBody>
          <a:bodyPr/>
          <a:lstStyle/>
          <a:p>
            <a:r>
              <a:rPr lang="en-US" dirty="0" smtClean="0"/>
              <a:t>Thank You!!!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badi MT Condensed Extra Bold"/>
                <a:cs typeface="Abadi MT Condensed Extra Bold"/>
              </a:rPr>
              <a:t>SYNERGISTIC LEADERSHIP:  STRENGTHENING OUR FOUNDATION THROUGH COLLABORATION</a:t>
            </a:r>
            <a:endParaRPr lang="en-US" dirty="0">
              <a:latin typeface="Abadi MT Condensed Extra Bold"/>
              <a:cs typeface="Abadi MT Condensed Extra Bold"/>
            </a:endParaRPr>
          </a:p>
        </p:txBody>
      </p:sp>
      <p:pic>
        <p:nvPicPr>
          <p:cNvPr id="1026" name="Picture 2" descr="C:\Users\smp18.M-B8LYYN1\Pictures\2015-07-06\0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463" y="1216722"/>
            <a:ext cx="3590871" cy="296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mp18.M-B8LYYN1\Pictures\2015-07-06\0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6504" y="1014608"/>
            <a:ext cx="3353831" cy="383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2967" y="3575988"/>
            <a:ext cx="3741143" cy="2705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8668" y="1014608"/>
            <a:ext cx="2567836" cy="33068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463" y="3388097"/>
            <a:ext cx="3052252" cy="308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448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77" y="0"/>
            <a:ext cx="540314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Myths about Time Management</a:t>
            </a:r>
          </a:p>
        </p:txBody>
      </p:sp>
      <p:pic>
        <p:nvPicPr>
          <p:cNvPr id="139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27908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22875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1913" y="1676400"/>
            <a:ext cx="146208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4813" y="4114800"/>
            <a:ext cx="238918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74" name="AutoShape 10"/>
          <p:cNvSpPr>
            <a:spLocks noChangeArrowheads="1"/>
          </p:cNvSpPr>
          <p:nvPr/>
        </p:nvSpPr>
        <p:spPr bwMode="auto">
          <a:xfrm>
            <a:off x="2286000" y="1171575"/>
            <a:ext cx="6096000" cy="1098550"/>
          </a:xfrm>
          <a:prstGeom prst="wedgeRoundRectCallout">
            <a:avLst>
              <a:gd name="adj1" fmla="val -52681"/>
              <a:gd name="adj2" fmla="val 35847"/>
              <a:gd name="adj3" fmla="val 16667"/>
            </a:avLst>
          </a:prstGeom>
          <a:solidFill>
            <a:srgbClr val="DB114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Time management is nothing but common sense. I do well in school, so I must be managing my time effectively.</a:t>
            </a:r>
          </a:p>
        </p:txBody>
      </p:sp>
      <p:sp>
        <p:nvSpPr>
          <p:cNvPr id="139275" name="AutoShape 11"/>
          <p:cNvSpPr>
            <a:spLocks noChangeArrowheads="1"/>
          </p:cNvSpPr>
          <p:nvPr/>
        </p:nvSpPr>
        <p:spPr bwMode="auto">
          <a:xfrm>
            <a:off x="4572000" y="2286000"/>
            <a:ext cx="2895600" cy="2441575"/>
          </a:xfrm>
          <a:prstGeom prst="cloudCallout">
            <a:avLst>
              <a:gd name="adj1" fmla="val 56796"/>
              <a:gd name="adj2" fmla="val -370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Time management?  I work better under pressure.</a:t>
            </a:r>
          </a:p>
        </p:txBody>
      </p:sp>
      <p:sp>
        <p:nvSpPr>
          <p:cNvPr id="139276" name="AutoShape 12"/>
          <p:cNvSpPr>
            <a:spLocks noChangeArrowheads="1"/>
          </p:cNvSpPr>
          <p:nvPr/>
        </p:nvSpPr>
        <p:spPr bwMode="auto">
          <a:xfrm>
            <a:off x="3200400" y="5127625"/>
            <a:ext cx="2743200" cy="784225"/>
          </a:xfrm>
          <a:prstGeom prst="wedgeRectCallout">
            <a:avLst>
              <a:gd name="adj1" fmla="val 86690"/>
              <a:gd name="adj2" fmla="val -8802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  <a:buClr>
                <a:schemeClr val="hlink"/>
              </a:buClr>
              <a:buSzPct val="70000"/>
            </a:pPr>
            <a:r>
              <a:rPr lang="en-US" sz="2800">
                <a:solidFill>
                  <a:schemeClr val="tx1"/>
                </a:solidFill>
              </a:rPr>
              <a:t>It takes all the fun out of life!!!</a:t>
            </a:r>
            <a:endParaRPr lang="en-US" sz="2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9277" name="AutoShape 13"/>
          <p:cNvSpPr>
            <a:spLocks noChangeArrowheads="1"/>
          </p:cNvSpPr>
          <p:nvPr/>
        </p:nvSpPr>
        <p:spPr bwMode="auto">
          <a:xfrm>
            <a:off x="2438400" y="2444750"/>
            <a:ext cx="2514600" cy="2441575"/>
          </a:xfrm>
          <a:prstGeom prst="cloudCallout">
            <a:avLst>
              <a:gd name="adj1" fmla="val -74181"/>
              <a:gd name="adj2" fmla="val 714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No matter what I do, I won’t have enough time!</a:t>
            </a:r>
          </a:p>
        </p:txBody>
      </p:sp>
    </p:spTree>
    <p:extLst>
      <p:ext uri="{BB962C8B-B14F-4D97-AF65-F5344CB8AC3E}">
        <p14:creationId xmlns:p14="http://schemas.microsoft.com/office/powerpoint/2010/main" xmlns="" val="12110934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3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4" grpId="0" animBg="1"/>
      <p:bldP spid="139275" grpId="0" animBg="1"/>
      <p:bldP spid="139276" grpId="0" animBg="1"/>
      <p:bldP spid="1392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>
          <a:xfrm>
            <a:off x="3341253" y="70643"/>
            <a:ext cx="5689600" cy="5381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DB1142"/>
                </a:solidFill>
                <a:latin typeface="Cooper Black" pitchFamily="18" charset="0"/>
              </a:rPr>
              <a:t>The Reality</a:t>
            </a: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2228850" y="762000"/>
            <a:ext cx="69151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As college students, you are very busy people, and to make those 168 hours effective, you have to do some planning.</a:t>
            </a:r>
          </a:p>
        </p:txBody>
      </p:sp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1697277" y="1616358"/>
            <a:ext cx="571881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oper Black" pitchFamily="18" charset="0"/>
              </a:rPr>
              <a:t>The Benefits of Time Management</a:t>
            </a:r>
          </a:p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You are more </a:t>
            </a: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productive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You reduce your </a:t>
            </a:r>
            <a:r>
              <a:rPr lang="en-US" sz="24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stress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You improve your </a:t>
            </a:r>
            <a:r>
              <a:rPr 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self-esteem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You achieve </a:t>
            </a:r>
            <a:r>
              <a:rPr lang="en-US" sz="24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balance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in your life.</a:t>
            </a:r>
          </a:p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You avoid </a:t>
            </a: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meltdowns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You feel more </a:t>
            </a:r>
            <a:r>
              <a:rPr lang="en-US" sz="24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confident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in your ability to </a:t>
            </a:r>
          </a:p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get things done.</a:t>
            </a:r>
          </a:p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You reach your </a:t>
            </a:r>
            <a:r>
              <a:rPr 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goals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2228850" y="5226646"/>
            <a:ext cx="626745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600" b="1" i="1" dirty="0">
                <a:solidFill>
                  <a:schemeClr val="tx1"/>
                </a:solidFill>
                <a:latin typeface="Kristen ITC" pitchFamily="66" charset="0"/>
              </a:rPr>
              <a:t>What is Time Management?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 b="1" dirty="0">
              <a:solidFill>
                <a:schemeClr val="tx1"/>
              </a:solidFill>
              <a:latin typeface="Arial" charset="0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dirty="0">
                <a:solidFill>
                  <a:schemeClr val="tx1"/>
                </a:solidFill>
                <a:latin typeface="Arial" charset="0"/>
              </a:rPr>
              <a:t>Simply, making the most of your time and energy!</a:t>
            </a:r>
          </a:p>
        </p:txBody>
      </p:sp>
    </p:spTree>
    <p:extLst>
      <p:ext uri="{BB962C8B-B14F-4D97-AF65-F5344CB8AC3E}">
        <p14:creationId xmlns:p14="http://schemas.microsoft.com/office/powerpoint/2010/main" xmlns="" val="165774318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/>
      <p:bldP spid="109577" grpId="0"/>
      <p:bldP spid="10957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0000CC"/>
                </a:solidFill>
              </a:rPr>
              <a:t>A Word about ENERGY</a:t>
            </a:r>
          </a:p>
        </p:txBody>
      </p:sp>
      <p:sp>
        <p:nvSpPr>
          <p:cNvPr id="1587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41325" y="1531981"/>
            <a:ext cx="8229600" cy="990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The most overlooked aspect of time management is your energy level.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sp>
        <p:nvSpPr>
          <p:cNvPr id="158731" name="Text Box 11"/>
          <p:cNvSpPr txBox="1">
            <a:spLocks noChangeArrowheads="1"/>
          </p:cNvSpPr>
          <p:nvPr/>
        </p:nvSpPr>
        <p:spPr bwMode="auto">
          <a:xfrm>
            <a:off x="441325" y="2525713"/>
            <a:ext cx="778351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charset="0"/>
              </a:rPr>
              <a:t>Evaluate your energy level at different times of day.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charset="0"/>
              </a:rPr>
              <a:t>Schedule tasks when you have the energy level to match.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charset="0"/>
              </a:rPr>
              <a:t>If you are a “morning person,” seize the early hours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dirty="0">
                <a:solidFill>
                  <a:schemeClr val="tx1"/>
                </a:solidFill>
                <a:latin typeface="Arial" charset="0"/>
              </a:rPr>
              <a:t>to study and do assignments that require focus.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charset="0"/>
              </a:rPr>
              <a:t>If you are an “evening person,” make sure that you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dirty="0">
                <a:solidFill>
                  <a:schemeClr val="tx1"/>
                </a:solidFill>
                <a:latin typeface="Arial" charset="0"/>
              </a:rPr>
              <a:t>are being productive and not sacrificing sleep for extra 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dirty="0">
                <a:solidFill>
                  <a:schemeClr val="tx1"/>
                </a:solidFill>
                <a:latin typeface="Arial" charset="0"/>
              </a:rPr>
              <a:t>hours to socialize.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charset="0"/>
              </a:rPr>
              <a:t>Losing sleep is the easiest way to sabotage your energy level!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b="1" dirty="0">
              <a:solidFill>
                <a:schemeClr val="tx1"/>
              </a:solidFill>
              <a:latin typeface="Arial" charset="0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8732" name="Text Box 12"/>
          <p:cNvSpPr txBox="1">
            <a:spLocks noChangeArrowheads="1"/>
          </p:cNvSpPr>
          <p:nvPr/>
        </p:nvSpPr>
        <p:spPr bwMode="auto">
          <a:xfrm>
            <a:off x="1981200" y="5638800"/>
            <a:ext cx="563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600">
                <a:solidFill>
                  <a:schemeClr val="tx1"/>
                </a:solidFill>
                <a:latin typeface="Showcard Gothic" pitchFamily="82" charset="0"/>
              </a:rPr>
              <a:t>Don’t let this be you!</a:t>
            </a:r>
          </a:p>
        </p:txBody>
      </p:sp>
      <p:pic>
        <p:nvPicPr>
          <p:cNvPr id="158733" name="Picture 13" descr="P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20574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729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7" grpId="0"/>
      <p:bldP spid="158728" grpId="0" build="p"/>
      <p:bldP spid="158731" grpId="0"/>
      <p:bldP spid="1587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Steps to Managing Your Time	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772400" cy="3810000"/>
          </a:xfrm>
        </p:spPr>
        <p:txBody>
          <a:bodyPr/>
          <a:lstStyle/>
          <a:p>
            <a:pPr marL="571500" indent="-571500" eaLnBrk="1" hangingPunct="1">
              <a:lnSpc>
                <a:spcPct val="200000"/>
              </a:lnSpc>
              <a:buFont typeface="Wingdings" pitchFamily="2" charset="2"/>
              <a:buAutoNum type="arabicPeriod"/>
            </a:pPr>
            <a:r>
              <a:rPr lang="en-US" b="1" i="1" dirty="0" smtClean="0"/>
              <a:t>  Set goals</a:t>
            </a:r>
          </a:p>
          <a:p>
            <a:pPr marL="571500" indent="-571500" eaLnBrk="1" hangingPunct="1">
              <a:lnSpc>
                <a:spcPct val="200000"/>
              </a:lnSpc>
              <a:buFont typeface="Wingdings" pitchFamily="2" charset="2"/>
              <a:buAutoNum type="arabicPeriod"/>
            </a:pPr>
            <a:r>
              <a:rPr lang="en-US" b="1" i="1" dirty="0" smtClean="0"/>
              <a:t>  Make a schedule</a:t>
            </a:r>
          </a:p>
          <a:p>
            <a:pPr marL="571500" indent="-571500" eaLnBrk="1" hangingPunct="1">
              <a:lnSpc>
                <a:spcPct val="200000"/>
              </a:lnSpc>
              <a:buFont typeface="Wingdings" pitchFamily="2" charset="2"/>
              <a:buAutoNum type="arabicPeriod"/>
            </a:pPr>
            <a:r>
              <a:rPr lang="en-US" b="1" i="1" dirty="0" smtClean="0"/>
              <a:t>  Revisit and revise your plan</a:t>
            </a:r>
          </a:p>
          <a:p>
            <a:pPr marL="571500" indent="-571500" eaLnBrk="1" hangingPunct="1"/>
            <a:endParaRPr 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3543263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  <p:bldP spid="1423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19403"/>
            <a:ext cx="493236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 Unicode MS" pitchFamily="34" charset="-128"/>
              </a:rPr>
              <a:t>Make your goals specific and concrete.  Don’t be vague.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 Unicode MS" pitchFamily="34" charset="-128"/>
              </a:rPr>
              <a:t>Set both long-term goals and short-term ones to support them.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 Unicode MS" pitchFamily="34" charset="-128"/>
              </a:rPr>
              <a:t>Set a deadline for your goals.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latin typeface="Arial Unicode MS" pitchFamily="34" charset="-128"/>
              </a:rPr>
              <a:t>Integrate your goals: school, personal and career.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i="1" u="sng" dirty="0" smtClean="0">
                <a:latin typeface="Arial Unicode MS" pitchFamily="34" charset="-128"/>
              </a:rPr>
              <a:t>Realize that goals change, but know which goals to stick to! 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Arial Unicode MS" pitchFamily="34" charset="-128"/>
            </a:endParaRPr>
          </a:p>
        </p:txBody>
      </p:sp>
      <p:pic>
        <p:nvPicPr>
          <p:cNvPr id="9220" name="Picture 4" descr="MCj0197655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979090" y="3435263"/>
            <a:ext cx="2754313" cy="2022475"/>
          </a:xfrm>
          <a:noFill/>
        </p:spPr>
      </p:pic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6980803" y="1448409"/>
            <a:ext cx="1752600" cy="1524000"/>
          </a:xfrm>
          <a:prstGeom prst="cloudCallout">
            <a:avLst>
              <a:gd name="adj1" fmla="val -27718"/>
              <a:gd name="adj2" fmla="val 7520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Arial" charset="0"/>
              </a:rPr>
              <a:t>Go for the goal!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>
          <a:xfrm>
            <a:off x="3505200" y="228600"/>
            <a:ext cx="3581400" cy="990600"/>
          </a:xfrm>
        </p:spPr>
        <p:txBody>
          <a:bodyPr/>
          <a:lstStyle/>
          <a:p>
            <a:pPr eaLnBrk="1" hangingPunct="1"/>
            <a:r>
              <a:rPr lang="en-US" sz="3500" b="1" i="1" dirty="0" smtClean="0"/>
              <a:t>Where to start?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838200" y="1432751"/>
            <a:ext cx="295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600" b="1" dirty="0">
                <a:solidFill>
                  <a:srgbClr val="FF3300"/>
                </a:solidFill>
                <a:latin typeface="Arial" charset="0"/>
              </a:rPr>
              <a:t>1. Set Goals!</a:t>
            </a:r>
          </a:p>
        </p:txBody>
      </p:sp>
    </p:spTree>
    <p:extLst>
      <p:ext uri="{BB962C8B-B14F-4D97-AF65-F5344CB8AC3E}">
        <p14:creationId xmlns:p14="http://schemas.microsoft.com/office/powerpoint/2010/main" xmlns="" val="287120411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92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9222" grpId="0" animBg="1"/>
      <p:bldP spid="9223" grpId="0"/>
      <p:bldP spid="92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782861" y="228600"/>
            <a:ext cx="4823564" cy="762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3300"/>
                </a:solidFill>
              </a:rPr>
              <a:t>Set Goals!</a:t>
            </a:r>
            <a:br>
              <a:rPr lang="en-US" b="1" dirty="0" smtClean="0">
                <a:solidFill>
                  <a:srgbClr val="FF3300"/>
                </a:solidFill>
              </a:rPr>
            </a:br>
            <a:endParaRPr lang="en-US" dirty="0" smtClean="0">
              <a:latin typeface="Arial Unicode MS" pitchFamily="34" charset="-128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41118"/>
            <a:ext cx="6477000" cy="435488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What’s important and what isn’t?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Is it Urgent and/or Important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What order do things need to be done in?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Once you know what your priorities are, you need to plan out a schedule for the semester, the week and the day.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Planning may seem hard at first, but the more you do it, the easier and more natural it gets.</a:t>
            </a:r>
          </a:p>
        </p:txBody>
      </p:sp>
      <p:sp>
        <p:nvSpPr>
          <p:cNvPr id="125956" name="WordArt 4"/>
          <p:cNvSpPr>
            <a:spLocks noChangeArrowheads="1" noChangeShapeType="1" noTextEdit="1"/>
          </p:cNvSpPr>
          <p:nvPr/>
        </p:nvSpPr>
        <p:spPr bwMode="auto">
          <a:xfrm>
            <a:off x="7391400" y="1524000"/>
            <a:ext cx="685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25957" name="WordArt 5"/>
          <p:cNvSpPr>
            <a:spLocks noChangeArrowheads="1" noChangeShapeType="1" noTextEdit="1"/>
          </p:cNvSpPr>
          <p:nvPr/>
        </p:nvSpPr>
        <p:spPr bwMode="auto">
          <a:xfrm>
            <a:off x="7315200" y="3048000"/>
            <a:ext cx="762000" cy="1447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2</a:t>
            </a:r>
          </a:p>
        </p:txBody>
      </p:sp>
      <p:sp>
        <p:nvSpPr>
          <p:cNvPr id="125958" name="WordArt 6"/>
          <p:cNvSpPr>
            <a:spLocks noChangeArrowheads="1" noChangeShapeType="1" noTextEdit="1"/>
          </p:cNvSpPr>
          <p:nvPr/>
        </p:nvSpPr>
        <p:spPr bwMode="auto">
          <a:xfrm>
            <a:off x="7391400" y="4648200"/>
            <a:ext cx="957263" cy="15478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sz="3600" kern="10" spc="-360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676400" y="990600"/>
            <a:ext cx="655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24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>
                <a:solidFill>
                  <a:schemeClr val="tx1"/>
                </a:solidFill>
                <a:latin typeface="Arial" charset="0"/>
              </a:rPr>
              <a:t>From your goals, set priorities.</a:t>
            </a:r>
          </a:p>
        </p:txBody>
      </p:sp>
      <p:pic>
        <p:nvPicPr>
          <p:cNvPr id="125960" name="Picture 8" descr="plan_a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181600"/>
            <a:ext cx="44196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1706952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  <p:bldP spid="125955" grpId="0" build="p"/>
      <p:bldP spid="125956" grpId="0" animBg="1"/>
      <p:bldP spid="125957" grpId="0" animBg="1"/>
      <p:bldP spid="1259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2359"/>
            <a:ext cx="8229600" cy="1139825"/>
          </a:xfrm>
        </p:spPr>
        <p:txBody>
          <a:bodyPr/>
          <a:lstStyle/>
          <a:p>
            <a:pPr marL="666750" indent="-666750" eaLnBrk="1" hangingPunct="1"/>
            <a:r>
              <a:rPr lang="en-US" sz="3500" b="1" dirty="0" smtClean="0">
                <a:solidFill>
                  <a:srgbClr val="FF3300"/>
                </a:solidFill>
              </a:rPr>
              <a:t>2. Make a Schedule</a:t>
            </a:r>
            <a:br>
              <a:rPr lang="en-US" sz="3500" b="1" dirty="0" smtClean="0">
                <a:solidFill>
                  <a:srgbClr val="FF3300"/>
                </a:solidFill>
              </a:rPr>
            </a:br>
            <a:r>
              <a:rPr lang="en-US" sz="3000" dirty="0" smtClean="0">
                <a:latin typeface="Arial Unicode MS" pitchFamily="34" charset="-128"/>
              </a:rPr>
              <a:t>Set Up Your Semester Calendar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3556" y="1390389"/>
            <a:ext cx="8421688" cy="4114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400" dirty="0" smtClean="0">
                <a:latin typeface="Arial Unicode MS" pitchFamily="34" charset="-128"/>
              </a:rPr>
              <a:t>Look at the syllabus for the class schedule.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 dirty="0" smtClean="0">
                <a:latin typeface="Arial Unicode MS" pitchFamily="34" charset="-128"/>
              </a:rPr>
              <a:t>Begin with blocking all </a:t>
            </a:r>
            <a:r>
              <a:rPr lang="en-US" sz="2400" i="1" dirty="0" smtClean="0">
                <a:latin typeface="Arial Unicode MS" pitchFamily="34" charset="-128"/>
              </a:rPr>
              <a:t>class </a:t>
            </a:r>
            <a:r>
              <a:rPr lang="en-US" sz="2400" dirty="0" smtClean="0">
                <a:latin typeface="Arial Unicode MS" pitchFamily="34" charset="-128"/>
              </a:rPr>
              <a:t>and </a:t>
            </a:r>
            <a:r>
              <a:rPr lang="en-US" sz="2400" i="1" dirty="0" smtClean="0">
                <a:latin typeface="Arial Unicode MS" pitchFamily="34" charset="-128"/>
              </a:rPr>
              <a:t>lab</a:t>
            </a:r>
            <a:r>
              <a:rPr lang="en-US" sz="2400" dirty="0" smtClean="0">
                <a:latin typeface="Arial Unicode MS" pitchFamily="34" charset="-128"/>
              </a:rPr>
              <a:t> times.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 dirty="0" smtClean="0">
                <a:latin typeface="Arial Unicode MS" pitchFamily="34" charset="-128"/>
              </a:rPr>
              <a:t>Block all other set time obligations: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latin typeface="Arial Unicode MS" pitchFamily="34" charset="-128"/>
              </a:rPr>
              <a:t>Work, church, meetings and so on…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 dirty="0" smtClean="0">
                <a:latin typeface="Arial Unicode MS" pitchFamily="34" charset="-128"/>
              </a:rPr>
              <a:t>Highlight all </a:t>
            </a:r>
            <a:r>
              <a:rPr lang="en-US" sz="2400" i="1" dirty="0" smtClean="0">
                <a:latin typeface="Arial Unicode MS" pitchFamily="34" charset="-128"/>
              </a:rPr>
              <a:t>exams</a:t>
            </a:r>
            <a:r>
              <a:rPr lang="en-US" sz="2400" dirty="0" smtClean="0">
                <a:latin typeface="Arial Unicode MS" pitchFamily="34" charset="-128"/>
              </a:rPr>
              <a:t> and project </a:t>
            </a:r>
            <a:r>
              <a:rPr lang="en-US" sz="2400" i="1" dirty="0" smtClean="0">
                <a:latin typeface="Arial Unicode MS" pitchFamily="34" charset="-128"/>
              </a:rPr>
              <a:t>due dates.</a:t>
            </a:r>
            <a:endParaRPr lang="en-US" sz="2400" dirty="0" smtClean="0">
              <a:latin typeface="Arial Unicode MS" pitchFamily="34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2400" dirty="0" smtClean="0">
                <a:latin typeface="Arial Unicode MS" pitchFamily="34" charset="-128"/>
              </a:rPr>
              <a:t>Identify routine homework days.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 dirty="0" smtClean="0">
                <a:latin typeface="Arial Unicode MS" pitchFamily="34" charset="-128"/>
              </a:rPr>
              <a:t>Work backwards from exams and papers and map out study/writing time.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 dirty="0" smtClean="0">
                <a:latin typeface="Arial Unicode MS" pitchFamily="34" charset="-128"/>
              </a:rPr>
              <a:t>Don’t forget to take a break once in a while.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2400" dirty="0" smtClean="0">
              <a:latin typeface="Arial Unicode MS" pitchFamily="34" charset="-128"/>
            </a:endParaRPr>
          </a:p>
        </p:txBody>
      </p:sp>
      <p:sp>
        <p:nvSpPr>
          <p:cNvPr id="117764" name="WordArt 4"/>
          <p:cNvSpPr>
            <a:spLocks noChangeArrowheads="1" noChangeShapeType="1" noTextEdit="1"/>
          </p:cNvSpPr>
          <p:nvPr/>
        </p:nvSpPr>
        <p:spPr bwMode="auto">
          <a:xfrm>
            <a:off x="247389" y="5715000"/>
            <a:ext cx="807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All work and no play will drive you nuts! </a:t>
            </a:r>
          </a:p>
        </p:txBody>
      </p:sp>
    </p:spTree>
    <p:extLst>
      <p:ext uri="{BB962C8B-B14F-4D97-AF65-F5344CB8AC3E}">
        <p14:creationId xmlns:p14="http://schemas.microsoft.com/office/powerpoint/2010/main" xmlns="" val="46073218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3" grpId="0" build="p"/>
      <p:bldP spid="11776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3775</TotalTime>
  <Words>1866</Words>
  <Application>Microsoft Office PowerPoint</Application>
  <PresentationFormat>On-screen Show (4:3)</PresentationFormat>
  <Paragraphs>324</Paragraphs>
  <Slides>29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Time Management for the Successful Student Leader</vt:lpstr>
      <vt:lpstr> Managing Time </vt:lpstr>
      <vt:lpstr>Myths about Time Management</vt:lpstr>
      <vt:lpstr>The Reality</vt:lpstr>
      <vt:lpstr>A Word about ENERGY</vt:lpstr>
      <vt:lpstr>Steps to Managing Your Time </vt:lpstr>
      <vt:lpstr>Where to start?</vt:lpstr>
      <vt:lpstr>Set Goals! </vt:lpstr>
      <vt:lpstr>2. Make a Schedule Set Up Your Semester Calendar</vt:lpstr>
      <vt:lpstr>Make a Schedule continued Set Up Your Weekly Plan</vt:lpstr>
      <vt:lpstr>Derek’s Schedule</vt:lpstr>
      <vt:lpstr>A Week in Derek’s Semester</vt:lpstr>
      <vt:lpstr> Do you have a schedule? Organizing Your Day: </vt:lpstr>
      <vt:lpstr>Do you use a Daily Planner?</vt:lpstr>
      <vt:lpstr>Derek’s Scheduled Day</vt:lpstr>
      <vt:lpstr>Derek’s Scheduled Day</vt:lpstr>
      <vt:lpstr>Derek’s Scheduled Day</vt:lpstr>
      <vt:lpstr>Derek’s Scheduled Day</vt:lpstr>
      <vt:lpstr>3. Revisit and Revise Your Plan Are you making progress?</vt:lpstr>
      <vt:lpstr>Procrastination: “Never do today what you can put off ‘till tomorrow!”</vt:lpstr>
      <vt:lpstr>How to Overcome Procrastination</vt:lpstr>
      <vt:lpstr>Tackle Time Wasters</vt:lpstr>
      <vt:lpstr>Learn to say “No!”</vt:lpstr>
      <vt:lpstr>Revisit Your Values</vt:lpstr>
      <vt:lpstr>Time Management Techniques</vt:lpstr>
      <vt:lpstr>REVISE and PREVIEW: Staying on top of things…</vt:lpstr>
      <vt:lpstr>If you commute to school, you can…</vt:lpstr>
      <vt:lpstr>Review</vt:lpstr>
      <vt:lpstr>Thank You!!!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 Nathan</dc:creator>
  <cp:lastModifiedBy>Windows User</cp:lastModifiedBy>
  <cp:revision>17</cp:revision>
  <dcterms:created xsi:type="dcterms:W3CDTF">2015-05-14T18:58:19Z</dcterms:created>
  <dcterms:modified xsi:type="dcterms:W3CDTF">2019-07-31T10:46:57Z</dcterms:modified>
</cp:coreProperties>
</file>