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87" r:id="rId3"/>
    <p:sldId id="288" r:id="rId4"/>
    <p:sldId id="28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0C3-AAAB-4A66-BD6D-C289CD09C022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E60A-7788-4386-9A50-D46AAEBBD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FF30-7441-4A01-B4D5-D31917C220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FF30-7441-4A01-B4D5-D31917C220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153400" cy="40386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Importance of Research Methodology &amp; Statistics in Ayurveda</a:t>
            </a:r>
            <a:r>
              <a:rPr lang="en-GB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Relevance of statistics in Ayurveda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dirty="0" err="1" smtClean="0"/>
              <a:t>Sankhyasyath</a:t>
            </a:r>
            <a:r>
              <a:rPr lang="en-US" sz="2400" dirty="0" smtClean="0"/>
              <a:t> </a:t>
            </a:r>
            <a:r>
              <a:rPr lang="en-US" sz="2400" dirty="0" err="1" smtClean="0"/>
              <a:t>ganitam</a:t>
            </a:r>
            <a:r>
              <a:rPr lang="en-US" sz="2400" dirty="0" smtClean="0"/>
              <a:t>’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The above quote is from </a:t>
            </a:r>
            <a:r>
              <a:rPr lang="en-US" sz="2400" dirty="0" err="1" smtClean="0"/>
              <a:t>charaka</a:t>
            </a:r>
            <a:r>
              <a:rPr lang="en-US" sz="2400" dirty="0" smtClean="0"/>
              <a:t> </a:t>
            </a:r>
            <a:r>
              <a:rPr lang="en-US" sz="2400" dirty="0" err="1" smtClean="0"/>
              <a:t>samhita</a:t>
            </a:r>
            <a:r>
              <a:rPr lang="en-US" sz="2400" dirty="0" smtClean="0"/>
              <a:t> </a:t>
            </a:r>
            <a:r>
              <a:rPr lang="en-US" sz="2400" dirty="0" err="1" smtClean="0"/>
              <a:t>vimana</a:t>
            </a:r>
            <a:r>
              <a:rPr lang="en-US" sz="2400" dirty="0" smtClean="0"/>
              <a:t> </a:t>
            </a:r>
            <a:r>
              <a:rPr lang="en-US" sz="2400" dirty="0" err="1" smtClean="0"/>
              <a:t>stana</a:t>
            </a:r>
            <a:r>
              <a:rPr lang="en-US" sz="2400" dirty="0" smtClean="0"/>
              <a:t> where he gives importance to statistics.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Information</a:t>
            </a:r>
            <a:r>
              <a:rPr lang="en-US" sz="2400" dirty="0" smtClean="0"/>
              <a:t>               </a:t>
            </a:r>
            <a:r>
              <a:rPr lang="en-US" sz="2400" b="1" dirty="0" smtClean="0">
                <a:solidFill>
                  <a:srgbClr val="002060"/>
                </a:solidFill>
              </a:rPr>
              <a:t>Numerical</a:t>
            </a:r>
            <a:r>
              <a:rPr lang="en-US" sz="2400" dirty="0" smtClean="0"/>
              <a:t>                      </a:t>
            </a:r>
            <a:r>
              <a:rPr lang="en-US" sz="2400" b="1" dirty="0" smtClean="0">
                <a:solidFill>
                  <a:srgbClr val="C00000"/>
                </a:solidFill>
              </a:rPr>
              <a:t> Information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Pain(qualitative data)           numerical (quantitative data) by measuring the severity using scale for measurement of pain, Statistical analysis done to interpret the quantitative data into fact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2590800" y="4114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81600" y="4114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814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533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collection methodology observed in Ayurveda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Observation method : </a:t>
            </a:r>
            <a:r>
              <a:rPr lang="en-US" sz="2400" dirty="0" err="1" smtClean="0"/>
              <a:t>Indriya</a:t>
            </a:r>
            <a:r>
              <a:rPr lang="en-US" sz="2400" dirty="0" smtClean="0"/>
              <a:t> </a:t>
            </a:r>
            <a:r>
              <a:rPr lang="en-US" sz="2400" dirty="0" err="1" smtClean="0"/>
              <a:t>sthana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Questionnaire method : </a:t>
            </a:r>
            <a:r>
              <a:rPr lang="en-US" sz="2400" dirty="0" err="1" smtClean="0"/>
              <a:t>Chikitsa</a:t>
            </a:r>
            <a:r>
              <a:rPr lang="en-US" sz="2400" dirty="0" smtClean="0"/>
              <a:t> </a:t>
            </a:r>
            <a:r>
              <a:rPr lang="en-US" sz="2400" dirty="0" err="1" smtClean="0"/>
              <a:t>sthana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Interview method : </a:t>
            </a:r>
            <a:r>
              <a:rPr lang="en-US" sz="2400" dirty="0" err="1" smtClean="0"/>
              <a:t>Siddhi</a:t>
            </a:r>
            <a:r>
              <a:rPr lang="en-US" sz="2400" dirty="0" smtClean="0"/>
              <a:t> </a:t>
            </a:r>
            <a:r>
              <a:rPr lang="en-US" sz="2400" dirty="0" err="1" smtClean="0"/>
              <a:t>sthana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All data collection methodologies are there in </a:t>
            </a:r>
            <a:r>
              <a:rPr lang="en-US" sz="2400" dirty="0" err="1" smtClean="0"/>
              <a:t>Samhitha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sutras are nothing but beautiful presentation of data in a literary form.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Data can be presented in tables and graphs.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of data in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3400" cy="4648200"/>
          </a:xfrm>
        </p:spPr>
        <p:txBody>
          <a:bodyPr/>
          <a:lstStyle/>
          <a:p>
            <a:r>
              <a:rPr lang="en-US" sz="1800" dirty="0" smtClean="0"/>
              <a:t>Tabular form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Charaka</a:t>
            </a:r>
            <a:r>
              <a:rPr lang="en-US" sz="1800" dirty="0" smtClean="0"/>
              <a:t> </a:t>
            </a:r>
            <a:r>
              <a:rPr lang="en-US" sz="1800" dirty="0" err="1" smtClean="0"/>
              <a:t>Samhita</a:t>
            </a:r>
            <a:r>
              <a:rPr lang="en-US" sz="1800" dirty="0" smtClean="0"/>
              <a:t> in table form: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2" y="2209801"/>
          <a:ext cx="8077199" cy="445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084"/>
                <a:gridCol w="1742140"/>
                <a:gridCol w="1742140"/>
                <a:gridCol w="1425388"/>
                <a:gridCol w="1029447"/>
              </a:tblGrid>
              <a:tr h="687115">
                <a:tc>
                  <a:txBody>
                    <a:bodyPr/>
                    <a:lstStyle/>
                    <a:p>
                      <a:r>
                        <a:rPr lang="en-US" dirty="0" smtClean="0"/>
                        <a:t>Sl.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interval</a:t>
                      </a:r>
                    </a:p>
                    <a:p>
                      <a:pPr algn="ctr"/>
                      <a:r>
                        <a:rPr lang="en-US" dirty="0" smtClean="0"/>
                        <a:t>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 point  X (MP)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7115">
                <a:tc>
                  <a:txBody>
                    <a:bodyPr/>
                    <a:lstStyle/>
                    <a:p>
                      <a:r>
                        <a:rPr lang="en-US" dirty="0" smtClean="0"/>
                        <a:t>1-Sutra </a:t>
                      </a:r>
                      <a:r>
                        <a:rPr lang="en-US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2-</a:t>
                      </a:r>
                      <a:r>
                        <a:rPr lang="en-US" i="1" dirty="0" smtClean="0"/>
                        <a:t>Nidana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3.Vimana </a:t>
                      </a:r>
                      <a:r>
                        <a:rPr lang="en-US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4-</a:t>
                      </a:r>
                      <a:r>
                        <a:rPr lang="en-US" i="1" dirty="0" smtClean="0"/>
                        <a:t>Śarira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5-</a:t>
                      </a:r>
                      <a:r>
                        <a:rPr lang="en-US" i="1" dirty="0" smtClean="0"/>
                        <a:t>Indriya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6-</a:t>
                      </a:r>
                      <a:r>
                        <a:rPr lang="en-US" i="1" dirty="0" smtClean="0"/>
                        <a:t>Cikitsa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7-</a:t>
                      </a:r>
                      <a:r>
                        <a:rPr lang="en-US" i="1" dirty="0" smtClean="0"/>
                        <a:t>Kalpa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78">
                <a:tc>
                  <a:txBody>
                    <a:bodyPr/>
                    <a:lstStyle/>
                    <a:p>
                      <a:r>
                        <a:rPr lang="en-US" dirty="0" smtClean="0"/>
                        <a:t>8-</a:t>
                      </a:r>
                      <a:r>
                        <a:rPr lang="en-US" i="1" dirty="0" smtClean="0"/>
                        <a:t>Siddhi </a:t>
                      </a:r>
                      <a:r>
                        <a:rPr lang="en-US" i="1" dirty="0" err="1" smtClean="0"/>
                        <a:t>Sthana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‘</a:t>
            </a:r>
            <a:r>
              <a:rPr lang="en-US" sz="2400" dirty="0" err="1" smtClean="0"/>
              <a:t>Yatrashritha</a:t>
            </a:r>
            <a:r>
              <a:rPr lang="en-US" sz="2400" dirty="0" smtClean="0"/>
              <a:t> karma </a:t>
            </a:r>
            <a:r>
              <a:rPr lang="en-US" sz="2400" dirty="0" err="1" smtClean="0"/>
              <a:t>gunah</a:t>
            </a:r>
            <a:r>
              <a:rPr lang="en-US" sz="2400" dirty="0" smtClean="0"/>
              <a:t> </a:t>
            </a:r>
            <a:r>
              <a:rPr lang="en-US" sz="2400" dirty="0" err="1" smtClean="0"/>
              <a:t>karanam</a:t>
            </a:r>
            <a:r>
              <a:rPr lang="en-US" sz="2400" dirty="0" smtClean="0"/>
              <a:t> </a:t>
            </a:r>
            <a:r>
              <a:rPr lang="en-US" sz="2400" dirty="0" err="1" smtClean="0"/>
              <a:t>yat</a:t>
            </a:r>
            <a:r>
              <a:rPr lang="en-US" sz="2400" dirty="0" smtClean="0"/>
              <a:t> tat </a:t>
            </a:r>
            <a:r>
              <a:rPr lang="en-US" sz="2400" dirty="0" err="1" smtClean="0"/>
              <a:t>dravyam</a:t>
            </a:r>
            <a:r>
              <a:rPr lang="en-US" sz="2400" dirty="0" smtClean="0"/>
              <a:t>’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Draya</a:t>
            </a:r>
            <a:r>
              <a:rPr lang="en-US" sz="2400" dirty="0" smtClean="0"/>
              <a:t> = </a:t>
            </a:r>
            <a:r>
              <a:rPr lang="en-US" sz="2400" dirty="0" err="1" smtClean="0"/>
              <a:t>Guna</a:t>
            </a:r>
            <a:r>
              <a:rPr lang="en-US" sz="2400" dirty="0" smtClean="0"/>
              <a:t> + Karma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Sigma X =X1 +X2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Pie chart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Image result for PIE CHA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86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err="1" smtClean="0"/>
              <a:t>Atisara</a:t>
            </a:r>
            <a:r>
              <a:rPr lang="en-US" dirty="0" smtClean="0"/>
              <a:t> </a:t>
            </a:r>
            <a:r>
              <a:rPr lang="en-US" dirty="0" err="1" smtClean="0"/>
              <a:t>Nidana</a:t>
            </a:r>
            <a:r>
              <a:rPr lang="en-US" dirty="0" smtClean="0"/>
              <a:t> </a:t>
            </a:r>
            <a:r>
              <a:rPr lang="en-US" dirty="0" err="1" smtClean="0"/>
              <a:t>shloka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Sigma x is not known or infinity.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X1, X2….</a:t>
            </a:r>
            <a:r>
              <a:rPr lang="en-US" dirty="0" err="1" smtClean="0"/>
              <a:t>Xn</a:t>
            </a:r>
            <a:r>
              <a:rPr lang="en-US" dirty="0" smtClean="0"/>
              <a:t> is known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Bar diagram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Here sigma X is not known hence formula is </a:t>
            </a:r>
            <a:r>
              <a:rPr lang="en-US" dirty="0" err="1" smtClean="0"/>
              <a:t>SigmaX</a:t>
            </a:r>
            <a:r>
              <a:rPr lang="en-US" dirty="0" smtClean="0"/>
              <a:t> = X1+X2 +X3…….+</a:t>
            </a:r>
            <a:r>
              <a:rPr lang="en-US" dirty="0" err="1" smtClean="0"/>
              <a:t>Xn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                          </a:t>
            </a:r>
          </a:p>
          <a:p>
            <a:pPr>
              <a:buNone/>
            </a:pPr>
            <a:r>
              <a:rPr lang="en-US" sz="1600" dirty="0" smtClean="0"/>
              <a:t>                                                          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44900" y="1589567"/>
            <a:ext cx="4146699" cy="4572000"/>
          </a:xfrm>
        </p:spPr>
        <p:txBody>
          <a:bodyPr vert="vert270">
            <a:noAutofit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Guru </a:t>
            </a:r>
            <a:r>
              <a:rPr lang="en-US" sz="1800" dirty="0" err="1" smtClean="0"/>
              <a:t>Ahara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Snigdha</a:t>
            </a:r>
            <a:r>
              <a:rPr lang="en-US" sz="1800" dirty="0" smtClean="0"/>
              <a:t> </a:t>
            </a:r>
            <a:r>
              <a:rPr lang="en-US" sz="1800" dirty="0" err="1" smtClean="0"/>
              <a:t>ahara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 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Ruksha</a:t>
            </a:r>
            <a:r>
              <a:rPr lang="en-US" sz="1800" dirty="0" smtClean="0"/>
              <a:t> </a:t>
            </a:r>
            <a:r>
              <a:rPr lang="en-US" sz="1800" dirty="0" err="1" smtClean="0"/>
              <a:t>ahara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Ushna</a:t>
            </a:r>
            <a:r>
              <a:rPr lang="en-US" sz="1800" dirty="0" smtClean="0"/>
              <a:t> </a:t>
            </a:r>
            <a:r>
              <a:rPr lang="en-US" sz="1800" dirty="0" err="1" smtClean="0"/>
              <a:t>ahara</a:t>
            </a:r>
            <a:endParaRPr lang="en-US" sz="1800" dirty="0"/>
          </a:p>
        </p:txBody>
      </p:sp>
      <p:pic>
        <p:nvPicPr>
          <p:cNvPr id="4" name="Picture 3" descr="Image result for BAR DIAGR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Suppose x and y are independent variables.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x is known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y is known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Then we can analyze correlation between X and y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Eg</a:t>
            </a:r>
            <a:r>
              <a:rPr lang="en-US" sz="2400" dirty="0" smtClean="0"/>
              <a:t>: Concept of </a:t>
            </a:r>
            <a:r>
              <a:rPr lang="en-US" sz="2400" dirty="0" err="1" smtClean="0"/>
              <a:t>sadhya</a:t>
            </a:r>
            <a:r>
              <a:rPr lang="en-US" sz="2400" dirty="0" smtClean="0"/>
              <a:t> </a:t>
            </a:r>
            <a:r>
              <a:rPr lang="en-US" sz="2400" dirty="0" err="1" smtClean="0"/>
              <a:t>asadhyata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Suppose x and y are dependent variables.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If x is known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 is not known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Then we can predict y based on value of x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Eg</a:t>
            </a:r>
            <a:r>
              <a:rPr lang="en-US" sz="2400" dirty="0" smtClean="0"/>
              <a:t>: </a:t>
            </a:r>
            <a:r>
              <a:rPr lang="en-US" sz="2400" dirty="0" err="1" smtClean="0"/>
              <a:t>Nidana</a:t>
            </a:r>
            <a:r>
              <a:rPr lang="en-US" sz="2400" dirty="0" smtClean="0"/>
              <a:t> of any disease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central tendency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There are 500 drugs according to </a:t>
            </a:r>
            <a:r>
              <a:rPr lang="en-US" sz="2400" dirty="0" err="1" smtClean="0"/>
              <a:t>Sushruta’s</a:t>
            </a:r>
            <a:r>
              <a:rPr lang="en-US" sz="2400" dirty="0" smtClean="0"/>
              <a:t> classification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These are divided into 50 groups.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Each group consists of 10 drugs.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Conclusion: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The above is an illustration of data collection.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Here the Agra </a:t>
            </a:r>
            <a:r>
              <a:rPr lang="en-US" sz="2400" dirty="0" err="1" smtClean="0"/>
              <a:t>Dravya</a:t>
            </a:r>
            <a:r>
              <a:rPr lang="en-US" sz="2400" dirty="0" smtClean="0"/>
              <a:t> can be considered as MEAN but it may be potency of drug, morphology of drug, availability of drug or ability to make different </a:t>
            </a:r>
            <a:r>
              <a:rPr lang="en-US" sz="2400" dirty="0" err="1" smtClean="0"/>
              <a:t>kalpanas</a:t>
            </a:r>
            <a:r>
              <a:rPr lang="en-US" sz="2400" dirty="0" smtClean="0"/>
              <a:t> of drug or usage of drug.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/>
              <a:t>On this we have to do research.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Each group has 10 drugs.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Some of the drugs are common in many groups.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can be considered as mode.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Nothing but repeated happening or event.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Eg</a:t>
            </a:r>
            <a:r>
              <a:rPr lang="en-US" sz="2400" dirty="0" smtClean="0"/>
              <a:t>: </a:t>
            </a:r>
            <a:r>
              <a:rPr lang="en-US" sz="2400" dirty="0" err="1" smtClean="0"/>
              <a:t>kaakoli</a:t>
            </a:r>
            <a:r>
              <a:rPr lang="en-US" sz="2400" dirty="0" smtClean="0"/>
              <a:t> is in </a:t>
            </a:r>
            <a:r>
              <a:rPr lang="en-US" sz="2400" dirty="0" err="1" smtClean="0"/>
              <a:t>Jeevaneeya</a:t>
            </a:r>
            <a:r>
              <a:rPr lang="en-US" sz="2400" dirty="0" smtClean="0"/>
              <a:t>, </a:t>
            </a:r>
            <a:r>
              <a:rPr lang="en-US" sz="2400" dirty="0" err="1" smtClean="0"/>
              <a:t>brihmaneeya</a:t>
            </a:r>
            <a:r>
              <a:rPr lang="en-US" sz="2400" dirty="0" smtClean="0"/>
              <a:t>, </a:t>
            </a:r>
            <a:r>
              <a:rPr lang="en-US" sz="2400" dirty="0" err="1" smtClean="0"/>
              <a:t>balya</a:t>
            </a:r>
            <a:r>
              <a:rPr lang="en-US" sz="2400" dirty="0" smtClean="0"/>
              <a:t> and many other </a:t>
            </a:r>
            <a:r>
              <a:rPr lang="en-US" sz="2400" dirty="0" err="1" smtClean="0"/>
              <a:t>ganas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research needed for Ayurveda?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When we talk about research in Ayurveda the following question come in to our mind: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 we need research in Ayurveda?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Whether Ayurveda is scientific?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Whether concept of Ayurveda are to be put under scanner?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Whether the present methodology of research is suited for Ayurvedic concepts?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Do we need to have separate research methodology for Ayurveda?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Arrangement of data in a chronological order from top to bottom or bottom to top.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Arrangment</a:t>
            </a:r>
            <a:r>
              <a:rPr lang="en-US" sz="2400" dirty="0" smtClean="0"/>
              <a:t> of </a:t>
            </a:r>
            <a:r>
              <a:rPr lang="en-US" sz="2400" dirty="0" err="1" smtClean="0"/>
              <a:t>vata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Prana</a:t>
            </a:r>
            <a:r>
              <a:rPr lang="en-US" sz="2400" dirty="0" smtClean="0"/>
              <a:t> </a:t>
            </a:r>
            <a:r>
              <a:rPr lang="en-US" sz="2400" dirty="0" err="1" smtClean="0"/>
              <a:t>vata</a:t>
            </a:r>
            <a:r>
              <a:rPr lang="en-US" sz="2400" dirty="0" smtClean="0"/>
              <a:t>- </a:t>
            </a:r>
            <a:r>
              <a:rPr lang="en-US" sz="2400" dirty="0" err="1" smtClean="0"/>
              <a:t>Murdha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Udana</a:t>
            </a:r>
            <a:r>
              <a:rPr lang="en-US" sz="2400" dirty="0" smtClean="0"/>
              <a:t> </a:t>
            </a:r>
            <a:r>
              <a:rPr lang="en-US" sz="2400" dirty="0" err="1" smtClean="0"/>
              <a:t>vata</a:t>
            </a:r>
            <a:r>
              <a:rPr lang="en-US" sz="2400" dirty="0" smtClean="0"/>
              <a:t> - </a:t>
            </a:r>
            <a:r>
              <a:rPr lang="en-US" sz="2400" dirty="0" err="1" smtClean="0"/>
              <a:t>Urah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Vyana</a:t>
            </a:r>
            <a:r>
              <a:rPr lang="en-US" sz="2400" dirty="0" smtClean="0"/>
              <a:t> </a:t>
            </a:r>
            <a:r>
              <a:rPr lang="en-US" sz="2400" dirty="0" err="1" smtClean="0"/>
              <a:t>vata</a:t>
            </a:r>
            <a:r>
              <a:rPr lang="en-US" sz="2400" dirty="0" smtClean="0"/>
              <a:t> -</a:t>
            </a:r>
            <a:r>
              <a:rPr lang="en-US" sz="2400" dirty="0" err="1" smtClean="0"/>
              <a:t>Hridaya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Samana</a:t>
            </a:r>
            <a:r>
              <a:rPr lang="en-US" sz="2400" dirty="0" smtClean="0"/>
              <a:t> </a:t>
            </a:r>
            <a:r>
              <a:rPr lang="en-US" sz="2400" dirty="0" err="1" smtClean="0"/>
              <a:t>vata</a:t>
            </a:r>
            <a:r>
              <a:rPr lang="en-US" sz="2400" dirty="0" smtClean="0"/>
              <a:t>- Agni </a:t>
            </a:r>
            <a:r>
              <a:rPr lang="en-US" sz="2400" dirty="0" err="1" smtClean="0"/>
              <a:t>sameepa</a:t>
            </a:r>
            <a:r>
              <a:rPr lang="en-US" sz="2400" dirty="0" smtClean="0"/>
              <a:t>/ </a:t>
            </a:r>
            <a:r>
              <a:rPr lang="en-US" sz="2400" dirty="0" err="1" smtClean="0"/>
              <a:t>Koshta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err="1" smtClean="0"/>
              <a:t>Apana</a:t>
            </a:r>
            <a:r>
              <a:rPr lang="en-US" sz="2400" dirty="0" smtClean="0"/>
              <a:t> </a:t>
            </a:r>
            <a:r>
              <a:rPr lang="en-US" sz="2400" dirty="0" err="1" smtClean="0"/>
              <a:t>vata</a:t>
            </a:r>
            <a:r>
              <a:rPr lang="en-US" sz="2400" dirty="0" smtClean="0"/>
              <a:t>- </a:t>
            </a:r>
            <a:r>
              <a:rPr lang="en-US" sz="2400" dirty="0" err="1" smtClean="0"/>
              <a:t>Apanagah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600200"/>
            <a:ext cx="46482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Permutation and combination of </a:t>
            </a:r>
            <a:r>
              <a:rPr lang="en-US" dirty="0" err="1" smtClean="0"/>
              <a:t>rasas</a:t>
            </a:r>
            <a:r>
              <a:rPr lang="en-US" dirty="0" smtClean="0"/>
              <a:t> into 63 </a:t>
            </a:r>
            <a:r>
              <a:rPr lang="en-US" dirty="0" err="1" smtClean="0"/>
              <a:t>rasas</a:t>
            </a:r>
            <a:r>
              <a:rPr lang="en-US" dirty="0" smtClean="0"/>
              <a:t> is an example for probability.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1-6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2 combination- 30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3 –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4 - 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5 -2</a:t>
            </a:r>
          </a:p>
          <a:p>
            <a:pPr lvl="1">
              <a:lnSpc>
                <a:spcPct val="170000"/>
              </a:lnSpc>
            </a:pPr>
            <a:r>
              <a:rPr lang="en-US" dirty="0" smtClean="0"/>
              <a:t>Rasa as 6 -1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>
              <a:buNone/>
            </a:pPr>
            <a:r>
              <a:rPr lang="en-US" dirty="0" smtClean="0"/>
              <a:t>        63</a:t>
            </a:r>
          </a:p>
          <a:p>
            <a:pPr lvl="4">
              <a:buNone/>
            </a:pPr>
            <a:r>
              <a:rPr lang="en-US" dirty="0" smtClean="0"/>
              <a:t>Probability addition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715000" y="2819400"/>
            <a:ext cx="688848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Normal Probability Curve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ormal-curv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97689"/>
            <a:ext cx="4040188" cy="248033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of normal probability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charaka</a:t>
            </a:r>
            <a:r>
              <a:rPr lang="en-US" sz="2400" dirty="0" smtClean="0"/>
              <a:t> </a:t>
            </a:r>
            <a:r>
              <a:rPr lang="en-US" sz="2400" dirty="0" err="1" smtClean="0"/>
              <a:t>samhita</a:t>
            </a:r>
            <a:r>
              <a:rPr lang="en-US" sz="2400" dirty="0" smtClean="0"/>
              <a:t> </a:t>
            </a:r>
            <a:r>
              <a:rPr lang="en-US" sz="2400" dirty="0" err="1" smtClean="0"/>
              <a:t>charakacharya</a:t>
            </a:r>
            <a:r>
              <a:rPr lang="en-US" sz="2400" dirty="0" smtClean="0"/>
              <a:t> has given the concept of </a:t>
            </a:r>
            <a:r>
              <a:rPr lang="en-US" sz="2400" dirty="0" err="1" smtClean="0"/>
              <a:t>sadhya</a:t>
            </a:r>
            <a:r>
              <a:rPr lang="en-US" sz="2400" dirty="0" smtClean="0"/>
              <a:t> </a:t>
            </a:r>
            <a:r>
              <a:rPr lang="en-US" sz="2400" dirty="0" err="1" smtClean="0"/>
              <a:t>asadhyata</a:t>
            </a:r>
            <a:r>
              <a:rPr lang="en-US" sz="2400" dirty="0" smtClean="0"/>
              <a:t>, where he has divided </a:t>
            </a:r>
            <a:r>
              <a:rPr lang="en-US" sz="2400" dirty="0" err="1" smtClean="0"/>
              <a:t>sadhya</a:t>
            </a:r>
            <a:r>
              <a:rPr lang="en-US" sz="2400" dirty="0" smtClean="0"/>
              <a:t>, </a:t>
            </a:r>
            <a:r>
              <a:rPr lang="en-US" sz="2400" dirty="0" err="1" smtClean="0"/>
              <a:t>asadhya</a:t>
            </a:r>
            <a:r>
              <a:rPr lang="en-US" sz="2400" dirty="0" smtClean="0"/>
              <a:t> and further he </a:t>
            </a:r>
            <a:r>
              <a:rPr lang="en-US" sz="2400" dirty="0" err="1" smtClean="0"/>
              <a:t>devides</a:t>
            </a:r>
            <a:r>
              <a:rPr lang="en-US" sz="2400" dirty="0" smtClean="0"/>
              <a:t> </a:t>
            </a:r>
            <a:r>
              <a:rPr lang="en-US" sz="2400" dirty="0" err="1" smtClean="0"/>
              <a:t>sadhya</a:t>
            </a:r>
            <a:r>
              <a:rPr lang="en-US" sz="2400" dirty="0" smtClean="0"/>
              <a:t> and </a:t>
            </a:r>
            <a:r>
              <a:rPr lang="en-US" sz="2400" dirty="0" err="1" smtClean="0"/>
              <a:t>asadhya</a:t>
            </a:r>
            <a:r>
              <a:rPr lang="en-US" sz="2400" dirty="0" smtClean="0"/>
              <a:t> in two groups.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This is the concept of normal probability curve, where in +3 and -3 are 99.63% and it will not touch 100% suppose it touches in infinity.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the same way parameters are given for </a:t>
            </a:r>
            <a:r>
              <a:rPr lang="en-US" sz="2400" dirty="0" err="1" smtClean="0"/>
              <a:t>sadhya</a:t>
            </a:r>
            <a:r>
              <a:rPr lang="en-US" sz="2400" dirty="0" smtClean="0"/>
              <a:t> and </a:t>
            </a:r>
            <a:r>
              <a:rPr lang="en-US" sz="2400" dirty="0" err="1" smtClean="0"/>
              <a:t>asadhya</a:t>
            </a:r>
            <a:r>
              <a:rPr lang="en-US" sz="2400" dirty="0" smtClean="0"/>
              <a:t>, but they are in the range of +3 and -3 because </a:t>
            </a:r>
            <a:r>
              <a:rPr lang="en-US" sz="2400" dirty="0" err="1" smtClean="0"/>
              <a:t>acharya</a:t>
            </a:r>
            <a:r>
              <a:rPr lang="en-US" sz="2400" dirty="0" smtClean="0"/>
              <a:t> has given exception like </a:t>
            </a:r>
            <a:r>
              <a:rPr lang="en-US" sz="2400" dirty="0" err="1" smtClean="0"/>
              <a:t>roga</a:t>
            </a:r>
            <a:r>
              <a:rPr lang="en-US" sz="2400" dirty="0" smtClean="0"/>
              <a:t> </a:t>
            </a:r>
            <a:r>
              <a:rPr lang="en-US" sz="2400" dirty="0" err="1" smtClean="0"/>
              <a:t>nava</a:t>
            </a:r>
            <a:r>
              <a:rPr lang="en-US" sz="2400" dirty="0" smtClean="0"/>
              <a:t> </a:t>
            </a:r>
            <a:r>
              <a:rPr lang="en-US" sz="2400" dirty="0" err="1" smtClean="0"/>
              <a:t>sadhya</a:t>
            </a:r>
            <a:r>
              <a:rPr lang="en-US" sz="2400" dirty="0" smtClean="0"/>
              <a:t>, exception is </a:t>
            </a:r>
            <a:r>
              <a:rPr lang="en-US" sz="2400" dirty="0" err="1" smtClean="0"/>
              <a:t>rakta</a:t>
            </a:r>
            <a:r>
              <a:rPr lang="en-US" sz="2400" dirty="0" smtClean="0"/>
              <a:t> </a:t>
            </a:r>
            <a:r>
              <a:rPr lang="en-US" sz="2400" dirty="0" err="1" smtClean="0"/>
              <a:t>gulma</a:t>
            </a:r>
            <a:r>
              <a:rPr lang="en-US" sz="2400" dirty="0" smtClean="0"/>
              <a:t> which is </a:t>
            </a:r>
            <a:r>
              <a:rPr lang="en-US" sz="2400" dirty="0" err="1" smtClean="0"/>
              <a:t>sadhya</a:t>
            </a:r>
            <a:r>
              <a:rPr lang="en-US" sz="2400" dirty="0" smtClean="0"/>
              <a:t> if it is </a:t>
            </a:r>
            <a:r>
              <a:rPr lang="en-US" sz="2400" dirty="0" err="1" smtClean="0"/>
              <a:t>purana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NPC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bell shaped symmetrical, </a:t>
            </a:r>
            <a:r>
              <a:rPr lang="en-US" dirty="0" err="1" smtClean="0"/>
              <a:t>unimodal</a:t>
            </a:r>
            <a:r>
              <a:rPr lang="en-US" dirty="0" smtClean="0"/>
              <a:t> curve, tappers on either side in the same fashion, </a:t>
            </a:r>
          </a:p>
          <a:p>
            <a:r>
              <a:rPr lang="en-US" dirty="0" smtClean="0"/>
              <a:t>The mean, mode median are equal &amp; lie on the center.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correlated to </a:t>
            </a:r>
            <a:r>
              <a:rPr lang="en-US" dirty="0" err="1" smtClean="0"/>
              <a:t>Swastha</a:t>
            </a:r>
            <a:r>
              <a:rPr lang="en-US" dirty="0" smtClean="0"/>
              <a:t> </a:t>
            </a:r>
            <a:r>
              <a:rPr lang="en-US" dirty="0" err="1" smtClean="0"/>
              <a:t>purusha</a:t>
            </a:r>
            <a:r>
              <a:rPr lang="en-US" dirty="0" smtClean="0"/>
              <a:t> </a:t>
            </a:r>
            <a:r>
              <a:rPr lang="en-US" dirty="0" err="1" smtClean="0"/>
              <a:t>lakshana</a:t>
            </a:r>
            <a:r>
              <a:rPr lang="en-US" dirty="0" smtClean="0"/>
              <a:t> of </a:t>
            </a:r>
            <a:r>
              <a:rPr lang="en-US" dirty="0" err="1" smtClean="0"/>
              <a:t>Susrutha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Samadhatu</a:t>
            </a:r>
            <a:r>
              <a:rPr lang="en-US" dirty="0" smtClean="0"/>
              <a:t>-Mean</a:t>
            </a:r>
          </a:p>
          <a:p>
            <a:r>
              <a:rPr lang="en-US" dirty="0" err="1" smtClean="0"/>
              <a:t>Samadosha</a:t>
            </a:r>
            <a:r>
              <a:rPr lang="en-US" dirty="0" smtClean="0"/>
              <a:t>-Median</a:t>
            </a:r>
          </a:p>
          <a:p>
            <a:r>
              <a:rPr lang="en-US" dirty="0" err="1" smtClean="0"/>
              <a:t>Samagni</a:t>
            </a:r>
            <a:r>
              <a:rPr lang="en-US" dirty="0" smtClean="0"/>
              <a:t>- Mode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NPC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 68% of observations-mean±1SD.</a:t>
            </a:r>
          </a:p>
          <a:p>
            <a:r>
              <a:rPr lang="en-US" dirty="0" smtClean="0"/>
              <a:t>~95% observations-mean±2SD.</a:t>
            </a:r>
          </a:p>
          <a:p>
            <a:r>
              <a:rPr lang="en-US" dirty="0" smtClean="0"/>
              <a:t>~99% observations-mean±3SD.</a:t>
            </a:r>
          </a:p>
          <a:p>
            <a:r>
              <a:rPr lang="en-US" dirty="0" smtClean="0"/>
              <a:t>touches baseline only in  the infinity.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Vataja</a:t>
            </a:r>
            <a:r>
              <a:rPr lang="en-US" dirty="0" smtClean="0"/>
              <a:t> </a:t>
            </a:r>
            <a:r>
              <a:rPr lang="en-US" dirty="0" err="1" smtClean="0"/>
              <a:t>nanatmaja</a:t>
            </a:r>
            <a:r>
              <a:rPr lang="en-US" dirty="0" smtClean="0"/>
              <a:t> </a:t>
            </a:r>
            <a:r>
              <a:rPr lang="en-US" dirty="0" err="1" smtClean="0"/>
              <a:t>vikara</a:t>
            </a:r>
            <a:r>
              <a:rPr lang="en-US" dirty="0" smtClean="0"/>
              <a:t>- 80 (57%)</a:t>
            </a:r>
          </a:p>
          <a:p>
            <a:r>
              <a:rPr lang="en-US" dirty="0" err="1" smtClean="0"/>
              <a:t>Pittaja</a:t>
            </a:r>
            <a:r>
              <a:rPr lang="en-US" dirty="0" smtClean="0"/>
              <a:t> </a:t>
            </a:r>
            <a:r>
              <a:rPr lang="en-US" dirty="0" err="1" smtClean="0"/>
              <a:t>nanatmajua</a:t>
            </a:r>
            <a:r>
              <a:rPr lang="en-US" dirty="0" smtClean="0"/>
              <a:t> </a:t>
            </a:r>
            <a:r>
              <a:rPr lang="en-US" dirty="0" err="1" smtClean="0"/>
              <a:t>vikara</a:t>
            </a:r>
            <a:r>
              <a:rPr lang="en-US" dirty="0" smtClean="0"/>
              <a:t> 40 (28%+ 57%)</a:t>
            </a:r>
          </a:p>
          <a:p>
            <a:r>
              <a:rPr lang="en-US" dirty="0" err="1" smtClean="0"/>
              <a:t>Kaphaja</a:t>
            </a:r>
            <a:r>
              <a:rPr lang="en-US" dirty="0" smtClean="0"/>
              <a:t> </a:t>
            </a:r>
            <a:r>
              <a:rPr lang="en-US" dirty="0" err="1" smtClean="0"/>
              <a:t>nanatmaja</a:t>
            </a:r>
            <a:r>
              <a:rPr lang="en-US" dirty="0" smtClean="0"/>
              <a:t> vikara-20 (57%+28%+14%)</a:t>
            </a:r>
          </a:p>
          <a:p>
            <a:r>
              <a:rPr lang="en-US" dirty="0" smtClean="0"/>
              <a:t>Total 99%</a:t>
            </a:r>
          </a:p>
          <a:p>
            <a:r>
              <a:rPr lang="en-US" dirty="0" err="1" smtClean="0"/>
              <a:t>Nanatmaja</a:t>
            </a:r>
            <a:r>
              <a:rPr lang="en-US" dirty="0" smtClean="0"/>
              <a:t> </a:t>
            </a:r>
            <a:r>
              <a:rPr lang="en-US" dirty="0" err="1" smtClean="0"/>
              <a:t>vikara</a:t>
            </a:r>
            <a:r>
              <a:rPr lang="en-US" dirty="0" smtClean="0"/>
              <a:t> are not finite, it will not touch the baseline.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variability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Treatment should be given according to patient’s condition, considering the concept of ‘</a:t>
            </a:r>
            <a:r>
              <a:rPr lang="en-US" sz="2400" dirty="0" err="1" smtClean="0"/>
              <a:t>Dasha</a:t>
            </a:r>
            <a:r>
              <a:rPr lang="en-US" sz="2400" dirty="0" smtClean="0"/>
              <a:t> </a:t>
            </a:r>
            <a:r>
              <a:rPr lang="en-US" sz="2400" dirty="0" err="1" smtClean="0"/>
              <a:t>vidha</a:t>
            </a:r>
            <a:r>
              <a:rPr lang="en-US" sz="2400" dirty="0" smtClean="0"/>
              <a:t> </a:t>
            </a:r>
            <a:r>
              <a:rPr lang="en-US" sz="2400" dirty="0" err="1" smtClean="0"/>
              <a:t>pareeksha</a:t>
            </a:r>
            <a:r>
              <a:rPr lang="en-US" sz="2400" dirty="0" smtClean="0"/>
              <a:t>’.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There is no tailor made prescription for any disease.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above is concept of variability.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 err="1" smtClean="0"/>
              <a:t>Vatarakta</a:t>
            </a:r>
            <a:r>
              <a:rPr lang="en-US" sz="2400" dirty="0" smtClean="0"/>
              <a:t> the concept of range is beautifully explained by dividing the disease according to </a:t>
            </a:r>
            <a:r>
              <a:rPr lang="en-US" sz="2400" dirty="0" err="1" smtClean="0"/>
              <a:t>sthana</a:t>
            </a:r>
            <a:r>
              <a:rPr lang="en-US" sz="2400" dirty="0" smtClean="0"/>
              <a:t> of </a:t>
            </a:r>
            <a:r>
              <a:rPr lang="en-US" sz="2400" dirty="0" err="1" smtClean="0"/>
              <a:t>dhatu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Uthana</a:t>
            </a:r>
            <a:r>
              <a:rPr lang="en-US" sz="2400" dirty="0" smtClean="0"/>
              <a:t> range is-</a:t>
            </a:r>
            <a:r>
              <a:rPr lang="en-US" sz="2400" dirty="0" err="1" smtClean="0"/>
              <a:t>Twak,raktashritah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Gambira</a:t>
            </a:r>
            <a:r>
              <a:rPr lang="en-US" sz="2400" dirty="0" smtClean="0"/>
              <a:t> range is- from </a:t>
            </a:r>
            <a:r>
              <a:rPr lang="en-US" sz="2400" dirty="0" err="1" smtClean="0"/>
              <a:t>mamsa</a:t>
            </a:r>
            <a:r>
              <a:rPr lang="en-US" sz="2400" dirty="0" smtClean="0"/>
              <a:t> onwards.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arithmetic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Prameha</a:t>
            </a:r>
            <a:r>
              <a:rPr lang="en-US" sz="2400" dirty="0" smtClean="0"/>
              <a:t> </a:t>
            </a:r>
            <a:r>
              <a:rPr lang="en-US" sz="2400" dirty="0" err="1" smtClean="0"/>
              <a:t>chikitsa</a:t>
            </a:r>
            <a:r>
              <a:rPr lang="en-US" sz="2400" dirty="0" smtClean="0"/>
              <a:t> sutra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Where he divides </a:t>
            </a:r>
            <a:r>
              <a:rPr lang="en-US" sz="2400" dirty="0" err="1" smtClean="0"/>
              <a:t>chikitsa</a:t>
            </a:r>
            <a:r>
              <a:rPr lang="en-US" sz="2400" dirty="0" smtClean="0"/>
              <a:t> into two</a:t>
            </a:r>
          </a:p>
          <a:p>
            <a:pPr lvl="1">
              <a:lnSpc>
                <a:spcPct val="150000"/>
              </a:lnSpc>
            </a:pPr>
            <a:r>
              <a:rPr lang="en-US" sz="2100" dirty="0" err="1" smtClean="0"/>
              <a:t>Sthoola</a:t>
            </a:r>
            <a:r>
              <a:rPr lang="en-US" sz="2100" dirty="0" smtClean="0"/>
              <a:t> </a:t>
            </a:r>
            <a:r>
              <a:rPr lang="en-US" sz="2100" dirty="0" err="1" smtClean="0"/>
              <a:t>pramehi</a:t>
            </a:r>
            <a:r>
              <a:rPr lang="en-US" sz="2100" dirty="0" smtClean="0"/>
              <a:t> – </a:t>
            </a:r>
            <a:r>
              <a:rPr lang="en-US" sz="2100" dirty="0" err="1" smtClean="0"/>
              <a:t>krisha</a:t>
            </a:r>
            <a:r>
              <a:rPr lang="en-US" sz="2100" dirty="0" smtClean="0"/>
              <a:t> </a:t>
            </a:r>
            <a:r>
              <a:rPr lang="en-US" sz="2100" dirty="0" err="1" smtClean="0"/>
              <a:t>pramehi</a:t>
            </a:r>
            <a:endParaRPr lang="en-US" sz="2100" dirty="0" smtClean="0"/>
          </a:p>
          <a:p>
            <a:pPr lvl="1">
              <a:lnSpc>
                <a:spcPct val="150000"/>
              </a:lnSpc>
            </a:pPr>
            <a:r>
              <a:rPr lang="en-US" sz="2100" dirty="0" err="1" smtClean="0"/>
              <a:t>Apatarpana</a:t>
            </a:r>
            <a:r>
              <a:rPr lang="en-US" sz="2100" dirty="0" smtClean="0"/>
              <a:t> – </a:t>
            </a:r>
            <a:r>
              <a:rPr lang="en-US" sz="2100" dirty="0" err="1" smtClean="0"/>
              <a:t>santarpana</a:t>
            </a:r>
            <a:endParaRPr lang="en-US" sz="21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In the next stage </a:t>
            </a:r>
            <a:r>
              <a:rPr lang="en-US" sz="2400" dirty="0" err="1" smtClean="0"/>
              <a:t>Charakacharya</a:t>
            </a:r>
            <a:r>
              <a:rPr lang="en-US" sz="2400" dirty="0" smtClean="0"/>
              <a:t> says</a:t>
            </a:r>
          </a:p>
          <a:p>
            <a:pPr lvl="1">
              <a:lnSpc>
                <a:spcPct val="150000"/>
              </a:lnSpc>
            </a:pPr>
            <a:r>
              <a:rPr lang="en-US" sz="2100" dirty="0" smtClean="0"/>
              <a:t> “</a:t>
            </a:r>
            <a:r>
              <a:rPr lang="en-US" sz="2100" dirty="0" err="1" smtClean="0"/>
              <a:t>Pramehinam</a:t>
            </a:r>
            <a:r>
              <a:rPr lang="en-US" sz="2100" dirty="0" smtClean="0"/>
              <a:t> </a:t>
            </a:r>
            <a:r>
              <a:rPr lang="en-US" sz="2100" dirty="0" err="1" smtClean="0"/>
              <a:t>Apatarpanam</a:t>
            </a:r>
            <a:r>
              <a:rPr lang="en-US" sz="2100" dirty="0" smtClean="0"/>
              <a:t> </a:t>
            </a:r>
            <a:r>
              <a:rPr lang="en-US" sz="2100" dirty="0" err="1" smtClean="0"/>
              <a:t>eva</a:t>
            </a:r>
            <a:r>
              <a:rPr lang="en-US" sz="2100" dirty="0" smtClean="0"/>
              <a:t> </a:t>
            </a:r>
            <a:r>
              <a:rPr lang="en-US" sz="2100" dirty="0" err="1" smtClean="0"/>
              <a:t>kaaryam</a:t>
            </a:r>
            <a:r>
              <a:rPr lang="en-US" sz="2100" dirty="0" smtClean="0"/>
              <a:t>.”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According to Arithmetic deviation neglect the sign and show the data as whole. 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 </a:t>
            </a:r>
            <a:r>
              <a:rPr lang="en-US" sz="2500" dirty="0" err="1" smtClean="0"/>
              <a:t>Apatarpana</a:t>
            </a:r>
            <a:r>
              <a:rPr lang="en-US" sz="2500" dirty="0" smtClean="0"/>
              <a:t> : – </a:t>
            </a:r>
            <a:r>
              <a:rPr lang="en-US" sz="2500" dirty="0" err="1" smtClean="0"/>
              <a:t>ve</a:t>
            </a:r>
            <a:r>
              <a:rPr lang="en-US" sz="2500" dirty="0" smtClean="0"/>
              <a:t> sign              </a:t>
            </a:r>
          </a:p>
          <a:p>
            <a:pPr>
              <a:lnSpc>
                <a:spcPct val="150000"/>
              </a:lnSpc>
            </a:pPr>
            <a:r>
              <a:rPr lang="en-US" sz="2500" dirty="0" err="1" smtClean="0"/>
              <a:t>Santarpana</a:t>
            </a:r>
            <a:r>
              <a:rPr lang="en-US" sz="2500" dirty="0" smtClean="0"/>
              <a:t> : + </a:t>
            </a:r>
            <a:r>
              <a:rPr lang="en-US" sz="2500" dirty="0" err="1" smtClean="0"/>
              <a:t>ve</a:t>
            </a:r>
            <a:r>
              <a:rPr lang="en-US" sz="2500" dirty="0" smtClean="0"/>
              <a:t> sign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Neglect the sign and confer the concept. It is nothing but </a:t>
            </a:r>
            <a:r>
              <a:rPr lang="en-US" sz="2400" dirty="0" err="1" smtClean="0"/>
              <a:t>apatarpana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test of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Chi square test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Test is for to find out association and proportion for qualitative non parametric data.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dirty="0" err="1" smtClean="0"/>
              <a:t>Prameha</a:t>
            </a:r>
            <a:r>
              <a:rPr lang="en-US" sz="2400" dirty="0" smtClean="0"/>
              <a:t> </a:t>
            </a:r>
            <a:r>
              <a:rPr lang="en-US" sz="2400" dirty="0" err="1" smtClean="0"/>
              <a:t>hetuh</a:t>
            </a:r>
            <a:r>
              <a:rPr lang="en-US" sz="2400" dirty="0" smtClean="0"/>
              <a:t> </a:t>
            </a:r>
            <a:r>
              <a:rPr lang="en-US" sz="2400" dirty="0" err="1" smtClean="0"/>
              <a:t>kapha</a:t>
            </a:r>
            <a:r>
              <a:rPr lang="en-US" sz="2400" dirty="0" smtClean="0"/>
              <a:t> </a:t>
            </a:r>
            <a:r>
              <a:rPr lang="en-US" sz="2400" dirty="0" err="1" smtClean="0"/>
              <a:t>krichra</a:t>
            </a:r>
            <a:r>
              <a:rPr lang="en-US" sz="2400" dirty="0" smtClean="0"/>
              <a:t> </a:t>
            </a:r>
            <a:r>
              <a:rPr lang="en-US" sz="2400" dirty="0" err="1" smtClean="0"/>
              <a:t>sarvam</a:t>
            </a:r>
            <a:r>
              <a:rPr lang="en-US" sz="2400" dirty="0" smtClean="0"/>
              <a:t>.’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this context </a:t>
            </a:r>
            <a:r>
              <a:rPr lang="en-US" sz="2400" dirty="0" err="1" smtClean="0"/>
              <a:t>acharya</a:t>
            </a:r>
            <a:r>
              <a:rPr lang="en-US" sz="2400" dirty="0" smtClean="0"/>
              <a:t> has given </a:t>
            </a:r>
            <a:r>
              <a:rPr lang="en-US" sz="2400" dirty="0" err="1" smtClean="0"/>
              <a:t>Sphecific</a:t>
            </a:r>
            <a:r>
              <a:rPr lang="en-US" sz="2400" dirty="0" smtClean="0"/>
              <a:t> </a:t>
            </a:r>
            <a:r>
              <a:rPr lang="en-US" sz="2400" dirty="0" err="1" smtClean="0"/>
              <a:t>hethu</a:t>
            </a:r>
            <a:r>
              <a:rPr lang="en-US" sz="2400" dirty="0" smtClean="0"/>
              <a:t> of </a:t>
            </a:r>
            <a:r>
              <a:rPr lang="en-US" sz="2400" dirty="0" err="1" smtClean="0"/>
              <a:t>aasya</a:t>
            </a:r>
            <a:r>
              <a:rPr lang="en-US" sz="2400" dirty="0" smtClean="0"/>
              <a:t> </a:t>
            </a:r>
            <a:r>
              <a:rPr lang="en-US" sz="2400" dirty="0" err="1" smtClean="0"/>
              <a:t>sukha</a:t>
            </a:r>
            <a:r>
              <a:rPr lang="en-US" sz="2400" dirty="0" smtClean="0"/>
              <a:t>, </a:t>
            </a:r>
            <a:r>
              <a:rPr lang="en-US" sz="2400" dirty="0" err="1" smtClean="0"/>
              <a:t>svapna</a:t>
            </a:r>
            <a:r>
              <a:rPr lang="en-US" sz="2400" dirty="0" smtClean="0"/>
              <a:t> </a:t>
            </a:r>
            <a:r>
              <a:rPr lang="en-US" sz="2400" dirty="0" err="1" smtClean="0"/>
              <a:t>sukha</a:t>
            </a:r>
            <a:r>
              <a:rPr lang="en-US" sz="2400" dirty="0" smtClean="0"/>
              <a:t>, </a:t>
            </a:r>
            <a:r>
              <a:rPr lang="en-US" sz="2400" dirty="0" err="1" smtClean="0"/>
              <a:t>dadhi</a:t>
            </a:r>
            <a:r>
              <a:rPr lang="en-US" sz="2400" dirty="0" smtClean="0"/>
              <a:t> etc in particular and he elaborates in saying all </a:t>
            </a:r>
            <a:r>
              <a:rPr lang="en-US" sz="2400" dirty="0" err="1" smtClean="0"/>
              <a:t>kapha</a:t>
            </a:r>
            <a:r>
              <a:rPr lang="en-US" sz="2400" dirty="0" smtClean="0"/>
              <a:t> </a:t>
            </a:r>
            <a:r>
              <a:rPr lang="en-US" sz="2400" dirty="0" err="1" smtClean="0"/>
              <a:t>kara</a:t>
            </a:r>
            <a:r>
              <a:rPr lang="en-US" sz="2400" dirty="0" smtClean="0"/>
              <a:t> </a:t>
            </a:r>
            <a:r>
              <a:rPr lang="en-US" sz="2400" dirty="0" err="1" smtClean="0"/>
              <a:t>aharas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This is the concept of tests of significance. Wherein association is seen for </a:t>
            </a:r>
            <a:r>
              <a:rPr lang="en-US" sz="2400" dirty="0" err="1" smtClean="0"/>
              <a:t>Aasya</a:t>
            </a:r>
            <a:r>
              <a:rPr lang="en-US" sz="2400" dirty="0" smtClean="0"/>
              <a:t> </a:t>
            </a:r>
            <a:r>
              <a:rPr lang="en-US" sz="2400" dirty="0" err="1" smtClean="0"/>
              <a:t>sukha</a:t>
            </a:r>
            <a:r>
              <a:rPr lang="en-US" sz="2400" dirty="0" smtClean="0"/>
              <a:t>, </a:t>
            </a:r>
            <a:r>
              <a:rPr lang="en-US" sz="2400" dirty="0" err="1" smtClean="0"/>
              <a:t>svapna</a:t>
            </a:r>
            <a:r>
              <a:rPr lang="en-US" sz="2400" dirty="0" smtClean="0"/>
              <a:t> </a:t>
            </a:r>
            <a:r>
              <a:rPr lang="en-US" sz="2400" dirty="0" err="1" smtClean="0"/>
              <a:t>sukha</a:t>
            </a:r>
            <a:r>
              <a:rPr lang="en-US" sz="2400" dirty="0" smtClean="0"/>
              <a:t>, </a:t>
            </a:r>
            <a:r>
              <a:rPr lang="en-US" sz="2400" dirty="0" err="1" smtClean="0"/>
              <a:t>dadhi</a:t>
            </a:r>
            <a:r>
              <a:rPr lang="en-US" sz="2400" dirty="0" smtClean="0"/>
              <a:t> and proportion is seen for </a:t>
            </a:r>
            <a:r>
              <a:rPr lang="en-US" sz="2400" dirty="0" err="1" smtClean="0"/>
              <a:t>kapha</a:t>
            </a:r>
            <a:r>
              <a:rPr lang="en-US" sz="2400" dirty="0" smtClean="0"/>
              <a:t> </a:t>
            </a:r>
            <a:r>
              <a:rPr lang="en-US" sz="2400" dirty="0" err="1" smtClean="0"/>
              <a:t>krichra</a:t>
            </a:r>
            <a:r>
              <a:rPr lang="en-US" sz="2400" dirty="0" smtClean="0"/>
              <a:t> </a:t>
            </a:r>
            <a:r>
              <a:rPr lang="en-US" sz="2400" dirty="0" err="1" smtClean="0"/>
              <a:t>ahara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But if we consume </a:t>
            </a:r>
            <a:r>
              <a:rPr lang="en-US" sz="2400" dirty="0" err="1" smtClean="0"/>
              <a:t>kapha</a:t>
            </a:r>
            <a:r>
              <a:rPr lang="en-US" sz="2400" dirty="0" smtClean="0"/>
              <a:t> </a:t>
            </a:r>
            <a:r>
              <a:rPr lang="en-US" sz="2400" dirty="0" err="1" smtClean="0"/>
              <a:t>kara</a:t>
            </a:r>
            <a:r>
              <a:rPr lang="en-US" sz="2400" dirty="0" smtClean="0"/>
              <a:t> </a:t>
            </a:r>
            <a:r>
              <a:rPr lang="en-US" sz="2400" dirty="0" err="1" smtClean="0"/>
              <a:t>ahara</a:t>
            </a:r>
            <a:r>
              <a:rPr lang="en-US" sz="2400" dirty="0" smtClean="0"/>
              <a:t> also we will not get </a:t>
            </a:r>
            <a:r>
              <a:rPr lang="en-US" sz="2400" dirty="0" err="1" smtClean="0"/>
              <a:t>prameha</a:t>
            </a:r>
            <a:r>
              <a:rPr lang="en-US" sz="2400" dirty="0" smtClean="0"/>
              <a:t> and in </a:t>
            </a:r>
            <a:r>
              <a:rPr lang="en-US" sz="2400" dirty="0" err="1" smtClean="0"/>
              <a:t>prameha</a:t>
            </a:r>
            <a:r>
              <a:rPr lang="en-US" sz="2400" dirty="0" smtClean="0"/>
              <a:t> </a:t>
            </a:r>
            <a:r>
              <a:rPr lang="en-US" sz="2400" dirty="0" err="1" smtClean="0"/>
              <a:t>nidana</a:t>
            </a:r>
            <a:r>
              <a:rPr lang="en-US" sz="2400" dirty="0" smtClean="0"/>
              <a:t> </a:t>
            </a:r>
            <a:r>
              <a:rPr lang="en-US" sz="2400" dirty="0" err="1" smtClean="0"/>
              <a:t>sthana</a:t>
            </a:r>
            <a:r>
              <a:rPr lang="en-US" sz="2400" dirty="0" smtClean="0"/>
              <a:t> </a:t>
            </a:r>
            <a:r>
              <a:rPr lang="en-US" sz="2400" dirty="0" err="1" smtClean="0"/>
              <a:t>charakacharya</a:t>
            </a:r>
            <a:r>
              <a:rPr lang="en-US" sz="2400" dirty="0" smtClean="0"/>
              <a:t> has given one concept that: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</a:t>
            </a:r>
            <a:r>
              <a:rPr lang="en-US" dirty="0" err="1" smtClean="0"/>
              <a:t>Vikara</a:t>
            </a:r>
            <a:r>
              <a:rPr lang="en-US" dirty="0" smtClean="0"/>
              <a:t> </a:t>
            </a:r>
            <a:r>
              <a:rPr lang="en-US" dirty="0" err="1" smtClean="0"/>
              <a:t>vighata</a:t>
            </a:r>
            <a:r>
              <a:rPr lang="en-US" dirty="0" smtClean="0"/>
              <a:t> </a:t>
            </a:r>
            <a:r>
              <a:rPr lang="en-US" dirty="0" err="1" smtClean="0"/>
              <a:t>bhava</a:t>
            </a:r>
            <a:r>
              <a:rPr lang="en-US" dirty="0" smtClean="0"/>
              <a:t> </a:t>
            </a:r>
            <a:r>
              <a:rPr lang="en-US" dirty="0" err="1" smtClean="0"/>
              <a:t>abhava</a:t>
            </a:r>
            <a:r>
              <a:rPr lang="en-US" dirty="0" smtClean="0"/>
              <a:t> </a:t>
            </a:r>
            <a:r>
              <a:rPr lang="en-US" dirty="0" err="1" smtClean="0"/>
              <a:t>prativishesha</a:t>
            </a:r>
            <a:r>
              <a:rPr lang="en-US" dirty="0" smtClean="0"/>
              <a:t> </a:t>
            </a:r>
            <a:r>
              <a:rPr lang="en-US" dirty="0" err="1" smtClean="0"/>
              <a:t>bhavanti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Whether Statistics is Needed For Ayurveda?</a:t>
            </a:r>
            <a:endParaRPr lang="en-US" sz="4400" dirty="0"/>
          </a:p>
        </p:txBody>
      </p:sp>
      <p:sp>
        <p:nvSpPr>
          <p:cNvPr id="5" name="Right Arrow 4"/>
          <p:cNvSpPr/>
          <p:nvPr/>
        </p:nvSpPr>
        <p:spPr>
          <a:xfrm>
            <a:off x="228600" y="2514600"/>
            <a:ext cx="7620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2514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Ayurveda we come across  Statement like “Clinically significant, Statistically Insignificant . Is it scientifically Correct?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228600" y="3581400"/>
            <a:ext cx="762000" cy="4572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3657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Randomization  technique Really adoptable in Ayurvedic Research 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4495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somebody says the concept of statistics are borrowed from samhitas Do you Accept it 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somebody says the concept of statistics is not required for  Ayurveda Research. Can you justify it?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28600" y="4495800"/>
            <a:ext cx="762000" cy="4572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28600" y="5410200"/>
            <a:ext cx="762000" cy="4572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of percentiles, deciles &amp; quartiles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This concept is also explained in Ayurveda as </a:t>
            </a:r>
            <a:r>
              <a:rPr lang="en-US" dirty="0" err="1" smtClean="0"/>
              <a:t>lakshanika</a:t>
            </a:r>
            <a:r>
              <a:rPr lang="en-US" dirty="0" smtClean="0"/>
              <a:t> </a:t>
            </a:r>
            <a:r>
              <a:rPr lang="en-US" dirty="0" err="1" smtClean="0"/>
              <a:t>chikitsa</a:t>
            </a:r>
            <a:r>
              <a:rPr lang="en-US" dirty="0" smtClean="0"/>
              <a:t> where in the treatment is specific to </a:t>
            </a:r>
            <a:r>
              <a:rPr lang="en-US" dirty="0" err="1" smtClean="0"/>
              <a:t>lakshana</a:t>
            </a:r>
            <a:r>
              <a:rPr lang="en-US" dirty="0" smtClean="0"/>
              <a:t> not for </a:t>
            </a:r>
            <a:r>
              <a:rPr lang="en-US" dirty="0" err="1" smtClean="0"/>
              <a:t>vyadhi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Vedana</a:t>
            </a:r>
            <a:r>
              <a:rPr lang="en-US" dirty="0" smtClean="0"/>
              <a:t> </a:t>
            </a:r>
            <a:r>
              <a:rPr lang="en-US" dirty="0" err="1" smtClean="0"/>
              <a:t>sthapaka</a:t>
            </a:r>
            <a:r>
              <a:rPr lang="en-US" dirty="0" smtClean="0"/>
              <a:t> &amp; </a:t>
            </a:r>
            <a:r>
              <a:rPr lang="en-US" dirty="0" err="1" smtClean="0"/>
              <a:t>Shothahara</a:t>
            </a:r>
            <a:r>
              <a:rPr lang="en-US" dirty="0" smtClean="0"/>
              <a:t> drugs used in </a:t>
            </a:r>
            <a:r>
              <a:rPr lang="en-US" dirty="0" err="1" smtClean="0"/>
              <a:t>Amavata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Rajayakshma</a:t>
            </a:r>
            <a:r>
              <a:rPr lang="en-US" dirty="0" smtClean="0"/>
              <a:t> </a:t>
            </a:r>
            <a:r>
              <a:rPr lang="en-US" dirty="0" err="1" smtClean="0"/>
              <a:t>samprapti</a:t>
            </a:r>
            <a:r>
              <a:rPr lang="en-US" dirty="0" smtClean="0"/>
              <a:t> -4 causes &amp; 4 </a:t>
            </a:r>
            <a:r>
              <a:rPr lang="en-US" dirty="0" err="1" smtClean="0"/>
              <a:t>sampraptis</a:t>
            </a:r>
            <a:r>
              <a:rPr lang="en-US" dirty="0" smtClean="0"/>
              <a:t> are examples for quartiles.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OF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Null Hypothesis- write the statement in a form of protocol.</a:t>
            </a:r>
          </a:p>
          <a:p>
            <a:r>
              <a:rPr lang="en-US" i="1" dirty="0" err="1" smtClean="0"/>
              <a:t>Yatra</a:t>
            </a:r>
            <a:r>
              <a:rPr lang="en-US" i="1" dirty="0" smtClean="0"/>
              <a:t> </a:t>
            </a:r>
            <a:r>
              <a:rPr lang="en-US" i="1" dirty="0" err="1" smtClean="0"/>
              <a:t>yatra</a:t>
            </a:r>
            <a:r>
              <a:rPr lang="en-US" i="1" dirty="0" smtClean="0"/>
              <a:t> </a:t>
            </a:r>
            <a:r>
              <a:rPr lang="en-US" i="1" dirty="0" err="1" smtClean="0"/>
              <a:t>dhuma</a:t>
            </a:r>
            <a:r>
              <a:rPr lang="en-US" i="1" dirty="0" smtClean="0"/>
              <a:t> </a:t>
            </a:r>
            <a:r>
              <a:rPr lang="en-US" i="1" dirty="0" err="1" smtClean="0"/>
              <a:t>tatra</a:t>
            </a:r>
            <a:r>
              <a:rPr lang="en-US" i="1" dirty="0" smtClean="0"/>
              <a:t> </a:t>
            </a:r>
            <a:r>
              <a:rPr lang="en-US" i="1" dirty="0" err="1" smtClean="0"/>
              <a:t>tatra</a:t>
            </a:r>
            <a:r>
              <a:rPr lang="en-US" i="1" dirty="0" smtClean="0"/>
              <a:t> </a:t>
            </a:r>
            <a:r>
              <a:rPr lang="en-US" i="1" dirty="0" err="1" smtClean="0"/>
              <a:t>vahni</a:t>
            </a:r>
            <a:r>
              <a:rPr lang="en-US" i="1" dirty="0" smtClean="0"/>
              <a:t> (</a:t>
            </a:r>
            <a:r>
              <a:rPr lang="en-US" i="1" dirty="0" err="1" smtClean="0"/>
              <a:t>parvato</a:t>
            </a:r>
            <a:r>
              <a:rPr lang="en-US" i="1" dirty="0" smtClean="0"/>
              <a:t> </a:t>
            </a:r>
            <a:r>
              <a:rPr lang="en-US" i="1" dirty="0" err="1" smtClean="0"/>
              <a:t>vahniman</a:t>
            </a:r>
            <a:r>
              <a:rPr lang="en-US" i="1" dirty="0" smtClean="0"/>
              <a:t> </a:t>
            </a:r>
            <a:r>
              <a:rPr lang="en-US" i="1" dirty="0" err="1" smtClean="0"/>
              <a:t>dhumatvat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Null hypothesis should have specification, repeatability &amp; sustainability.</a:t>
            </a:r>
          </a:p>
          <a:p>
            <a:r>
              <a:rPr lang="en-US" dirty="0" smtClean="0"/>
              <a:t>Alternate Hypothesis- </a:t>
            </a:r>
          </a:p>
          <a:p>
            <a:r>
              <a:rPr lang="en-US" i="1" dirty="0" err="1" smtClean="0"/>
              <a:t>Yatra</a:t>
            </a:r>
            <a:r>
              <a:rPr lang="en-US" i="1" dirty="0" smtClean="0"/>
              <a:t> </a:t>
            </a:r>
            <a:r>
              <a:rPr lang="en-US" i="1" dirty="0" err="1" smtClean="0"/>
              <a:t>vahnih</a:t>
            </a:r>
            <a:r>
              <a:rPr lang="en-US" i="1" dirty="0" smtClean="0"/>
              <a:t> </a:t>
            </a:r>
            <a:r>
              <a:rPr lang="en-US" i="1" dirty="0" err="1" smtClean="0"/>
              <a:t>nasti</a:t>
            </a:r>
            <a:r>
              <a:rPr lang="en-US" i="1" dirty="0" smtClean="0"/>
              <a:t> </a:t>
            </a:r>
            <a:r>
              <a:rPr lang="en-US" i="1" dirty="0" err="1" smtClean="0"/>
              <a:t>tatra</a:t>
            </a:r>
            <a:r>
              <a:rPr lang="en-US" i="1" dirty="0" smtClean="0"/>
              <a:t> </a:t>
            </a:r>
            <a:r>
              <a:rPr lang="en-US" i="1" dirty="0" err="1" smtClean="0"/>
              <a:t>dhumo</a:t>
            </a:r>
            <a:r>
              <a:rPr lang="en-US" i="1" dirty="0" smtClean="0"/>
              <a:t> </a:t>
            </a:r>
            <a:r>
              <a:rPr lang="en-US" i="1" dirty="0" err="1" smtClean="0"/>
              <a:t>api</a:t>
            </a:r>
            <a:r>
              <a:rPr lang="en-US" i="1" dirty="0" smtClean="0"/>
              <a:t> </a:t>
            </a:r>
            <a:r>
              <a:rPr lang="en-US" i="1" dirty="0" err="1" smtClean="0"/>
              <a:t>nasti</a:t>
            </a:r>
            <a:r>
              <a:rPr lang="en-US" i="1" dirty="0" smtClean="0"/>
              <a:t>. (</a:t>
            </a:r>
            <a:r>
              <a:rPr lang="en-US" i="1" dirty="0" err="1" smtClean="0"/>
              <a:t>mahahradah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1 Error: the one which is rightly acceptable is rejected.</a:t>
            </a:r>
          </a:p>
          <a:p>
            <a:r>
              <a:rPr lang="en-US" dirty="0" smtClean="0"/>
              <a:t>Ex- </a:t>
            </a:r>
            <a:r>
              <a:rPr lang="en-US" dirty="0" err="1" smtClean="0"/>
              <a:t>rogabhisara</a:t>
            </a:r>
            <a:r>
              <a:rPr lang="en-US" dirty="0" smtClean="0"/>
              <a:t> </a:t>
            </a:r>
            <a:r>
              <a:rPr lang="en-US" dirty="0" err="1" smtClean="0"/>
              <a:t>vaidya</a:t>
            </a:r>
            <a:r>
              <a:rPr lang="en-US" dirty="0" smtClean="0"/>
              <a:t> </a:t>
            </a:r>
            <a:r>
              <a:rPr lang="en-US" dirty="0" err="1" smtClean="0"/>
              <a:t>lakshana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Nava </a:t>
            </a:r>
            <a:r>
              <a:rPr lang="en-US" dirty="0" err="1" smtClean="0"/>
              <a:t>roga</a:t>
            </a:r>
            <a:r>
              <a:rPr lang="en-US" dirty="0" smtClean="0"/>
              <a:t> has to be treated but </a:t>
            </a:r>
            <a:r>
              <a:rPr lang="en-US" dirty="0" err="1" smtClean="0"/>
              <a:t>rakta</a:t>
            </a:r>
            <a:r>
              <a:rPr lang="en-US" dirty="0" smtClean="0"/>
              <a:t> </a:t>
            </a:r>
            <a:r>
              <a:rPr lang="en-US" dirty="0" err="1" smtClean="0"/>
              <a:t>gulma</a:t>
            </a:r>
            <a:r>
              <a:rPr lang="en-US" dirty="0" smtClean="0"/>
              <a:t> should not be treated. </a:t>
            </a:r>
          </a:p>
          <a:p>
            <a:r>
              <a:rPr lang="en-US" dirty="0" smtClean="0"/>
              <a:t>To rule out type 1 error, </a:t>
            </a:r>
            <a:r>
              <a:rPr lang="en-US" dirty="0" err="1" smtClean="0"/>
              <a:t>Chakrapani</a:t>
            </a:r>
            <a:r>
              <a:rPr lang="en-US" dirty="0" smtClean="0"/>
              <a:t> classifies it as </a:t>
            </a:r>
            <a:r>
              <a:rPr lang="en-US" dirty="0" err="1" smtClean="0"/>
              <a:t>Vishesha</a:t>
            </a:r>
            <a:r>
              <a:rPr lang="en-US" dirty="0" smtClean="0"/>
              <a:t> </a:t>
            </a:r>
            <a:r>
              <a:rPr lang="en-US" dirty="0" err="1" smtClean="0"/>
              <a:t>prakarana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Now justify this assumption “concept of  Statistics borrowed from Ayurveda”. Please rise your hand for ‘Yes’.</a:t>
            </a:r>
            <a:endParaRPr lang="en-US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810000" cy="43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reminds me the story of Grape &amp; jackal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We are ignorant About statistics let us learn the treasure which is our own property  don’t through it try to grab it  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1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Ignorance of Law has no excuses.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Arise, Awake &amp; try to explore statistics concept in Ayurveda 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050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8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785812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</a:rPr>
              <a:t>ಮೊದಲ</a:t>
            </a:r>
            <a:r>
              <a:rPr lang="en-US" sz="4400" b="1" dirty="0" smtClean="0">
                <a:solidFill>
                  <a:srgbClr val="0000FF"/>
                </a:solidFill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</a:rPr>
              <a:t>ಸಂಶೋಧಕನಾರು</a:t>
            </a:r>
            <a:r>
              <a:rPr lang="en-US" sz="4400" b="1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ಅಕ್ಕಿಯೊಳಗನ್ನವನು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ಮೊದಲಾರು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ಕಂಡವರು</a:t>
            </a:r>
            <a:r>
              <a:rPr lang="en-US" sz="3600" b="1" dirty="0" smtClean="0"/>
              <a:t>?</a:t>
            </a:r>
          </a:p>
          <a:p>
            <a:r>
              <a:rPr lang="en-US" sz="3600" b="1" dirty="0" err="1" smtClean="0">
                <a:solidFill>
                  <a:srgbClr val="0000FF"/>
                </a:solidFill>
              </a:rPr>
              <a:t>ಅಕ್ಕರದ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ಬರಹಕ್ಕೆ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ಮೊದಲಿಗನದಾರು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3600" b="1" dirty="0" err="1" smtClean="0">
                <a:solidFill>
                  <a:srgbClr val="008000"/>
                </a:solidFill>
              </a:rPr>
              <a:t>ಲೆಕ್ಕವಿರಿಸಿಲ್ಲ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ಜಗ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ತನ್ನಾದಿ</a:t>
            </a:r>
            <a:r>
              <a:rPr lang="en-US" sz="3600" b="1" dirty="0" smtClean="0">
                <a:solidFill>
                  <a:srgbClr val="008000"/>
                </a:solidFill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</a:rPr>
              <a:t>ಬಂಧುಗಳ</a:t>
            </a:r>
            <a:r>
              <a:rPr lang="en-US" sz="3600" b="1" dirty="0" smtClean="0">
                <a:solidFill>
                  <a:srgbClr val="008000"/>
                </a:solidFill>
              </a:rPr>
              <a:t>!</a:t>
            </a:r>
          </a:p>
          <a:p>
            <a:r>
              <a:rPr lang="en-US" sz="3600" b="1" dirty="0" err="1" smtClean="0">
                <a:solidFill>
                  <a:srgbClr val="CC00CC"/>
                </a:solidFill>
              </a:rPr>
              <a:t>ದಕ್ಕುವುದೆ</a:t>
            </a:r>
            <a:r>
              <a:rPr lang="en-US" sz="3600" b="1" dirty="0" smtClean="0">
                <a:solidFill>
                  <a:srgbClr val="CC00CC"/>
                </a:solidFill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</a:rPr>
              <a:t>ನಿನಗೆ</a:t>
            </a:r>
            <a:r>
              <a:rPr lang="en-US" sz="3600" b="1" dirty="0" smtClean="0">
                <a:solidFill>
                  <a:srgbClr val="CC00CC"/>
                </a:solidFill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</a:rPr>
              <a:t>ಜಸ</a:t>
            </a:r>
            <a:r>
              <a:rPr lang="en-US" sz="3600" b="1" dirty="0" smtClean="0">
                <a:solidFill>
                  <a:srgbClr val="CC00CC"/>
                </a:solidFill>
              </a:rPr>
              <a:t>? –</a:t>
            </a:r>
            <a:r>
              <a:rPr lang="en-US" sz="3600" b="1" dirty="0" err="1" smtClean="0">
                <a:solidFill>
                  <a:srgbClr val="CC00CC"/>
                </a:solidFill>
              </a:rPr>
              <a:t>ಮಂಕುತಿಮ್ಮ</a:t>
            </a:r>
            <a:r>
              <a:rPr lang="en-US" sz="3600" b="1" dirty="0" smtClean="0">
                <a:solidFill>
                  <a:srgbClr val="CC00CC"/>
                </a:solidFill>
              </a:rPr>
              <a:t>!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AD94FE-803F-4964-992D-25CAEDC05BF9}" type="slidenum">
              <a:rPr lang="en-US"/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Statistics-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648200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Statistics is the science of collecting and analysing significant numerical data.</a:t>
            </a:r>
            <a:r>
              <a:rPr lang="en-GB" sz="2000" baseline="30000" dirty="0" smtClean="0"/>
              <a:t> </a:t>
            </a:r>
          </a:p>
          <a:p>
            <a:pPr algn="just"/>
            <a:r>
              <a:rPr lang="en-GB" sz="2000" dirty="0" smtClean="0"/>
              <a:t>Numerical means to deal with numbers. But the numbers are understood in two ways mathematics as well as statistics.</a:t>
            </a:r>
          </a:p>
          <a:p>
            <a:pPr algn="just"/>
            <a:r>
              <a:rPr lang="en-GB" sz="2000" dirty="0" smtClean="0"/>
              <a:t>Mathematics gives complete stepwise sets and solution exact and unchanging, leaving no room for accepting errors while statistics keep the possibility of change open and gives solutions in probabilistic manner. </a:t>
            </a:r>
          </a:p>
          <a:p>
            <a:pPr algn="just"/>
            <a:r>
              <a:rPr lang="en-GB" sz="2000" dirty="0" smtClean="0"/>
              <a:t>In mathematics if the results differ than expected; then it proves that the method is wrong; but in statistics it is not so. </a:t>
            </a:r>
          </a:p>
          <a:p>
            <a:pPr algn="just"/>
            <a:r>
              <a:rPr lang="en-GB" sz="2000" dirty="0" smtClean="0"/>
              <a:t>Statistics is based on the principle of error which deals with the allowable errors involved in experiment. These are natural errors which are irremovable. </a:t>
            </a:r>
          </a:p>
          <a:p>
            <a:pPr algn="just"/>
            <a:r>
              <a:rPr lang="en-GB" sz="2000" dirty="0" smtClean="0"/>
              <a:t>Statistics is an applied science and is used in medical science, psychology, engineering, social sciences, economics, and education. 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Statistics-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 smtClean="0"/>
          </a:p>
          <a:p>
            <a:pPr algn="just"/>
            <a:r>
              <a:rPr lang="en-GB" dirty="0" smtClean="0"/>
              <a:t>In all the three treatises, particularly in </a:t>
            </a:r>
            <a:r>
              <a:rPr lang="en-GB" dirty="0" err="1" smtClean="0"/>
              <a:t>Charaka</a:t>
            </a:r>
            <a:r>
              <a:rPr lang="en-GB" dirty="0" smtClean="0"/>
              <a:t> </a:t>
            </a:r>
            <a:r>
              <a:rPr lang="en-GB" dirty="0" err="1" smtClean="0"/>
              <a:t>Samhita</a:t>
            </a:r>
            <a:r>
              <a:rPr lang="en-GB" dirty="0" smtClean="0"/>
              <a:t> numerical values are used for particular data.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Right from the beginning of the principles there are numerical values used to denote five </a:t>
            </a:r>
            <a:r>
              <a:rPr lang="en-GB" dirty="0" err="1" smtClean="0"/>
              <a:t>mahabhootas</a:t>
            </a:r>
            <a:r>
              <a:rPr lang="en-GB" dirty="0" smtClean="0"/>
              <a:t>, three </a:t>
            </a:r>
            <a:r>
              <a:rPr lang="en-GB" dirty="0" err="1" smtClean="0"/>
              <a:t>doshas</a:t>
            </a:r>
            <a:r>
              <a:rPr lang="en-GB" dirty="0" smtClean="0"/>
              <a:t>, three </a:t>
            </a:r>
            <a:r>
              <a:rPr lang="en-GB" dirty="0" err="1" smtClean="0"/>
              <a:t>upkramas</a:t>
            </a:r>
            <a:r>
              <a:rPr lang="en-GB" dirty="0" smtClean="0"/>
              <a:t>, three </a:t>
            </a:r>
            <a:r>
              <a:rPr lang="en-GB" dirty="0" err="1" smtClean="0"/>
              <a:t>rogamargas</a:t>
            </a:r>
            <a:r>
              <a:rPr lang="en-GB" dirty="0" smtClean="0"/>
              <a:t>, eight </a:t>
            </a:r>
            <a:r>
              <a:rPr lang="en-GB" dirty="0" err="1" smtClean="0"/>
              <a:t>mahagada</a:t>
            </a:r>
            <a:r>
              <a:rPr lang="en-GB" dirty="0" smtClean="0"/>
              <a:t>, eight </a:t>
            </a:r>
            <a:r>
              <a:rPr lang="en-GB" dirty="0" err="1" smtClean="0"/>
              <a:t>nindita</a:t>
            </a:r>
            <a:r>
              <a:rPr lang="en-GB" dirty="0" smtClean="0"/>
              <a:t>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Statistics-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en-GB" dirty="0" smtClean="0"/>
          </a:p>
          <a:p>
            <a:pPr algn="just"/>
            <a:r>
              <a:rPr lang="en-GB" dirty="0" smtClean="0"/>
              <a:t>A ‘</a:t>
            </a:r>
            <a:r>
              <a:rPr lang="en-GB" dirty="0" err="1" smtClean="0"/>
              <a:t>vaidya</a:t>
            </a:r>
            <a:r>
              <a:rPr lang="en-GB" dirty="0" smtClean="0"/>
              <a:t>’ must be well versed with method of measurement of all the variables like </a:t>
            </a:r>
            <a:r>
              <a:rPr lang="en-GB" dirty="0" err="1" smtClean="0"/>
              <a:t>dosha</a:t>
            </a:r>
            <a:r>
              <a:rPr lang="en-GB" dirty="0" smtClean="0"/>
              <a:t>, drug, strength, diet etc. to be able to treat the diseases successfully.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>
                <a:solidFill>
                  <a:srgbClr val="FF0000"/>
                </a:solidFill>
              </a:rPr>
              <a:t>The measure is of three types quantitative [</a:t>
            </a:r>
            <a:r>
              <a:rPr lang="en-GB" dirty="0" err="1" smtClean="0">
                <a:solidFill>
                  <a:srgbClr val="FF0000"/>
                </a:solidFill>
              </a:rPr>
              <a:t>dravyataha</a:t>
            </a:r>
            <a:r>
              <a:rPr lang="en-GB" dirty="0" smtClean="0">
                <a:solidFill>
                  <a:srgbClr val="FF0000"/>
                </a:solidFill>
              </a:rPr>
              <a:t>], qualitative [</a:t>
            </a:r>
            <a:r>
              <a:rPr lang="en-GB" dirty="0" err="1" smtClean="0">
                <a:solidFill>
                  <a:srgbClr val="FF0000"/>
                </a:solidFill>
              </a:rPr>
              <a:t>gunataha</a:t>
            </a:r>
            <a:r>
              <a:rPr lang="en-GB" dirty="0" smtClean="0">
                <a:solidFill>
                  <a:srgbClr val="FF0000"/>
                </a:solidFill>
              </a:rPr>
              <a:t>], and combination of both [</a:t>
            </a:r>
            <a:r>
              <a:rPr lang="en-GB" dirty="0" err="1" smtClean="0">
                <a:solidFill>
                  <a:srgbClr val="FF0000"/>
                </a:solidFill>
              </a:rPr>
              <a:t>ubhayataha</a:t>
            </a:r>
            <a:r>
              <a:rPr lang="en-GB" dirty="0" smtClean="0">
                <a:solidFill>
                  <a:srgbClr val="FF0000"/>
                </a:solidFill>
              </a:rPr>
              <a:t>].</a:t>
            </a:r>
            <a:r>
              <a:rPr lang="en-GB" dirty="0" smtClean="0"/>
              <a:t>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For example, quantity of urine passed by a person in 24 hours is measured using the unit litres while it’s colour, clarity, smell are compared to standards and noted; is an example of application of both types of measurement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Use of health statistics in public health/ community health.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To draw pin point </a:t>
            </a:r>
            <a:r>
              <a:rPr lang="en-US" sz="2400" dirty="0" err="1" smtClean="0"/>
              <a:t>conclusionfrom</a:t>
            </a:r>
            <a:r>
              <a:rPr lang="en-US" sz="2400" dirty="0" smtClean="0"/>
              <a:t> observations and results of the </a:t>
            </a:r>
            <a:r>
              <a:rPr lang="en-US" sz="2400" dirty="0" err="1" smtClean="0"/>
              <a:t>strudy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To determine cause and effect relationship/ </a:t>
            </a:r>
            <a:r>
              <a:rPr lang="en-US" sz="2400" dirty="0" err="1" smtClean="0"/>
              <a:t>corelation</a:t>
            </a:r>
            <a:r>
              <a:rPr lang="en-US" sz="2400" dirty="0" smtClean="0"/>
              <a:t> between related factors.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Standardization of different methods.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Helpful in planning and programming of public health.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Summary: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/>
              <a:t>There can not be one to one matching of the methods in </a:t>
            </a:r>
            <a:r>
              <a:rPr lang="en-GB" sz="2400" dirty="0" err="1" smtClean="0"/>
              <a:t>Ayurveda</a:t>
            </a:r>
            <a:r>
              <a:rPr lang="en-GB" sz="2400" dirty="0" smtClean="0"/>
              <a:t> with those which are practised today.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As mentioned in the introduction there are no separate manuals on ‘how to do research in </a:t>
            </a:r>
            <a:r>
              <a:rPr lang="en-GB" sz="2400" dirty="0" err="1" smtClean="0"/>
              <a:t>Ayurveda</a:t>
            </a:r>
            <a:r>
              <a:rPr lang="en-GB" sz="2400" dirty="0" smtClean="0"/>
              <a:t>’ as the manuals or books available today.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This is a </a:t>
            </a:r>
            <a:r>
              <a:rPr lang="en-GB" sz="2400" dirty="0" err="1" smtClean="0"/>
              <a:t>effert</a:t>
            </a:r>
            <a:r>
              <a:rPr lang="en-GB" sz="2400" dirty="0" smtClean="0"/>
              <a:t> to analyse whether research thought was prevailing or not in the intelligent class of people practising </a:t>
            </a:r>
            <a:r>
              <a:rPr lang="en-GB" sz="2400" dirty="0" err="1" smtClean="0"/>
              <a:t>Ayurveda</a:t>
            </a:r>
            <a:r>
              <a:rPr lang="en-GB" sz="2400" dirty="0" smtClean="0"/>
              <a:t> by using modern day understanding as yardstick.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1832</Words>
  <Application>Microsoft Office PowerPoint</Application>
  <PresentationFormat>On-screen Show (4:3)</PresentationFormat>
  <Paragraphs>240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Flow</vt:lpstr>
      <vt:lpstr>Importance of Research Methodology &amp; Statistics in Ayurveda. </vt:lpstr>
      <vt:lpstr>Is research needed for Ayurveda?</vt:lpstr>
      <vt:lpstr>Slide 3</vt:lpstr>
      <vt:lpstr>ಮೊದಲ  ಸಂಶೋಧಕನಾರು?</vt:lpstr>
      <vt:lpstr>Statistics- Mathematics</vt:lpstr>
      <vt:lpstr>Statistics- Mathematics</vt:lpstr>
      <vt:lpstr>Statistics- Mathematics</vt:lpstr>
      <vt:lpstr>Importance</vt:lpstr>
      <vt:lpstr>Summary: </vt:lpstr>
      <vt:lpstr>Relevance of statistics in Ayurveda</vt:lpstr>
      <vt:lpstr>Data collection methodology observed in Ayurveda </vt:lpstr>
      <vt:lpstr>Presentation of Data</vt:lpstr>
      <vt:lpstr>Presentation of data in tables</vt:lpstr>
      <vt:lpstr>Graph form</vt:lpstr>
      <vt:lpstr>Bar diagram</vt:lpstr>
      <vt:lpstr>Correlation</vt:lpstr>
      <vt:lpstr>Regression</vt:lpstr>
      <vt:lpstr>Concept of central tendency</vt:lpstr>
      <vt:lpstr>Mode</vt:lpstr>
      <vt:lpstr>Median</vt:lpstr>
      <vt:lpstr>Probability</vt:lpstr>
      <vt:lpstr>Normal Probability Curve</vt:lpstr>
      <vt:lpstr>Concept of normal probability curve</vt:lpstr>
      <vt:lpstr>Characteristic Of NPC</vt:lpstr>
      <vt:lpstr>NPC Cont’d</vt:lpstr>
      <vt:lpstr>Concept of variability</vt:lpstr>
      <vt:lpstr>Concept of range</vt:lpstr>
      <vt:lpstr>Concept of arithmetic deviation</vt:lpstr>
      <vt:lpstr>Concept of test of significance</vt:lpstr>
      <vt:lpstr>Concept of percentiles, deciles &amp; quartiles</vt:lpstr>
      <vt:lpstr>TESTING OF HYPOTHESIS</vt:lpstr>
      <vt:lpstr>ERRORS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pc24</dc:creator>
  <cp:lastModifiedBy>Windows User</cp:lastModifiedBy>
  <cp:revision>8</cp:revision>
  <dcterms:created xsi:type="dcterms:W3CDTF">2006-08-16T00:00:00Z</dcterms:created>
  <dcterms:modified xsi:type="dcterms:W3CDTF">2019-12-06T11:07:46Z</dcterms:modified>
</cp:coreProperties>
</file>