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9600" y="990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BUDGETING FOR THE PROJECT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962401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DR.LAKSHMINARAYANA SHENOY</a:t>
            </a:r>
          </a:p>
          <a:p>
            <a:r>
              <a:rPr lang="en-US" sz="2000" b="1" dirty="0" smtClean="0"/>
              <a:t>ASSISTANT DIRECTOR </a:t>
            </a:r>
          </a:p>
          <a:p>
            <a:r>
              <a:rPr lang="en-US" sz="2000" b="1" dirty="0" smtClean="0"/>
              <a:t>AYURVEDA RESEARCH CENTRE</a:t>
            </a:r>
          </a:p>
          <a:p>
            <a:r>
              <a:rPr lang="en-US" sz="2000" b="1" dirty="0" smtClean="0"/>
              <a:t>MYSURU</a:t>
            </a:r>
            <a:endParaRPr lang="en-US" sz="2000" b="1" dirty="0"/>
          </a:p>
        </p:txBody>
      </p:sp>
      <p:pic>
        <p:nvPicPr>
          <p:cNvPr id="2" name="Picture 2" descr="E:\PROJECT BUDGET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3057525" cy="3057525"/>
          </a:xfrm>
          <a:prstGeom prst="rect">
            <a:avLst/>
          </a:prstGeom>
          <a:noFill/>
        </p:spPr>
      </p:pic>
      <p:pic>
        <p:nvPicPr>
          <p:cNvPr id="1027" name="Picture 3" descr="E:\PROJECT BUDGET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572000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3200" b="1" i="1" dirty="0" smtClean="0"/>
          </a:p>
          <a:p>
            <a:pPr algn="ctr">
              <a:lnSpc>
                <a:spcPct val="150000"/>
              </a:lnSpc>
            </a:pPr>
            <a:r>
              <a:rPr lang="en-US" sz="3200" b="1" i="1" dirty="0" smtClean="0"/>
              <a:t>Points of  importance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1.Collect only GST bills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For all expenditure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Vochure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must.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3.If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Vochures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not  available then receipts can developed from the institutions.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4.Don’t pay cash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5.Pay by cheque or neft or DD  to maintain transparency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6.Maintain a cash register.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7.Prepare a audit statement signed by a auditor.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7334"/>
          <a:stretch>
            <a:fillRect/>
          </a:stretch>
        </p:blipFill>
        <p:spPr bwMode="auto">
          <a:xfrm>
            <a:off x="1828800" y="533400"/>
            <a:ext cx="4876800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Care  should be taken to maintain transparency.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take home message à²à³ à²à²¿à²¤à³à²°à²¦ à²«à²²à²¿à²¤à²¾à²à²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44958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29200" y="6858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/>
              <a:t>Take home message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1.Budget should be always in line with funding agency.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2.Timeline is must.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3.Prepare component wise budget.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4.Maintain transparency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5.Monitor progress.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6576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Good luck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257801" cy="34988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Time spent here is a future investment for you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334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 invest Today &amp; Harvest Tomorrow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This presentation contains :</a:t>
            </a:r>
          </a:p>
          <a:p>
            <a:pPr algn="ct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1.Preparation of  budget 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2.Implementation of budget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3.Monitoring of budget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4.Timeline budget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5.Risks involved in budgeting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6.Tips to Successful implementation of  financial implication of the budget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POINTS  TO REMEMBER WHILE  PREPARING BUDGET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400" b="1" dirty="0" smtClean="0"/>
              <a:t>1.Identifing the component.</a:t>
            </a:r>
          </a:p>
          <a:p>
            <a:pPr algn="just"/>
            <a:r>
              <a:rPr lang="en-US" sz="2400" b="1" dirty="0" smtClean="0"/>
              <a:t>2.Alot the amount to each component judiciously.</a:t>
            </a:r>
          </a:p>
          <a:p>
            <a:pPr algn="just"/>
            <a:r>
              <a:rPr lang="en-US" sz="2400" b="1" dirty="0" smtClean="0"/>
              <a:t>3.Alotment to the component according to rules &amp; regulations of funding agency.</a:t>
            </a:r>
          </a:p>
          <a:p>
            <a:pPr algn="just"/>
            <a:r>
              <a:rPr lang="en-US" sz="2400" b="1" dirty="0" smtClean="0"/>
              <a:t>4.Spread the budget on the timeline.</a:t>
            </a:r>
          </a:p>
          <a:p>
            <a:pPr algn="just"/>
            <a:r>
              <a:rPr lang="en-US" sz="2400" b="1" dirty="0" smtClean="0"/>
              <a:t>5.Prepare plan for Expenditure.</a:t>
            </a:r>
          </a:p>
          <a:p>
            <a:pPr algn="just"/>
            <a:r>
              <a:rPr lang="en-US" sz="2400" b="1" dirty="0" smtClean="0"/>
              <a:t>6.Prepare the budget keeping in mind of inflation (6%-8%) </a:t>
            </a:r>
          </a:p>
          <a:p>
            <a:pPr algn="just"/>
            <a:r>
              <a:rPr lang="en-US" sz="2400" b="1" dirty="0" smtClean="0"/>
              <a:t>7.Add a component of miscellaneous, Stationary ,Institutional Expenditure to cover Unforeseen  Expenditures.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685800"/>
          <a:ext cx="7162800" cy="569976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9136"/>
                <a:gridCol w="1771445"/>
                <a:gridCol w="1270819"/>
                <a:gridCol w="1295400"/>
                <a:gridCol w="1053691"/>
                <a:gridCol w="1232309"/>
              </a:tblGrid>
              <a:tr h="950418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Expenditure table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9261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SI.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Name of component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Unit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cost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No.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of unit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Remarks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261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Human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Resource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261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02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Purchase of medicine 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261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03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La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 investigation 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77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04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Publication 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77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05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Stationary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77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06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Contingency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77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07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Miscellaneous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77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08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Seminar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u="sng" dirty="0" smtClean="0">
                <a:latin typeface="Times New Roman" pitchFamily="18" charset="0"/>
                <a:cs typeface="Times New Roman" pitchFamily="18" charset="0"/>
              </a:rPr>
              <a:t>Steps wise budget</a:t>
            </a: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read the conditions of funding agency.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 RGUHS says Travel expenditure should be limited to 50000.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2.Procurement  of Equipments in minor nature can be procured 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3. salary to be paid as per norms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institutation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Timeline budget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371600"/>
          <a:ext cx="7467601" cy="487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7145"/>
                <a:gridCol w="1306830"/>
                <a:gridCol w="1213486"/>
                <a:gridCol w="1120140"/>
              </a:tblGrid>
              <a:tr h="562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562411">
                <a:tc>
                  <a:txBody>
                    <a:bodyPr/>
                    <a:lstStyle/>
                    <a:p>
                      <a:r>
                        <a:rPr lang="en-US" dirty="0" smtClean="0"/>
                        <a:t>1.Salary for Research</a:t>
                      </a:r>
                      <a:r>
                        <a:rPr lang="en-US" baseline="0" dirty="0" smtClean="0"/>
                        <a:t> staff*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6768">
                <a:tc>
                  <a:txBody>
                    <a:bodyPr/>
                    <a:lstStyle/>
                    <a:p>
                      <a:r>
                        <a:rPr lang="en-US" dirty="0" smtClean="0"/>
                        <a:t>2.Working expenses** (</a:t>
                      </a:r>
                      <a:r>
                        <a:rPr lang="en-US" dirty="0" err="1" smtClean="0"/>
                        <a:t>Consumables,Contingencies,travel,etc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2799">
                <a:tc>
                  <a:txBody>
                    <a:bodyPr/>
                    <a:lstStyle/>
                    <a:p>
                      <a:r>
                        <a:rPr lang="en-US" dirty="0" smtClean="0"/>
                        <a:t>3.Purchase of equipment/facilities****</a:t>
                      </a:r>
                    </a:p>
                    <a:p>
                      <a:r>
                        <a:rPr lang="en-US" dirty="0" smtClean="0"/>
                        <a:t>(Minor in nature costing not more than Rs.1.00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411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u="sng" dirty="0" smtClean="0"/>
          </a:p>
          <a:p>
            <a:pPr algn="ctr"/>
            <a:r>
              <a:rPr lang="en-US" sz="3200" b="1" i="1" u="sng" dirty="0" smtClean="0"/>
              <a:t>Hands  </a:t>
            </a:r>
            <a:r>
              <a:rPr lang="en-US" sz="3200" b="1" i="1" u="sng" dirty="0" smtClean="0"/>
              <a:t>on training on budget </a:t>
            </a:r>
            <a:endParaRPr lang="en-US" sz="32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are the inputs  given by a  funding agency to prepare a project  of Ayurveda to Kalabhairaveshwara  Ayurveda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college, Bangalore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2.Total budget for the project is 10 lakhs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3.30% of the budget can be used for the man power.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4.Man power is restricted to 3 persons out of which one should be Data entry operator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5.For infrastructure 20% of the budget can be used provided institution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should bear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50% of the cost.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6.for lab investigation infrastructure should be given from the institution only reagents cost can be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borned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the project limited to 10% of the total cost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7.Transport expenditure will be limited to 6% 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8.Institutional grand for the project will be 50% of the expenditure 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9.Total time period for the project is 05 years </a:t>
            </a:r>
          </a:p>
          <a:p>
            <a:pPr algn="just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Based on the above inputs prepare budget with timeline.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Preparing timeline budget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 out the components first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Spread the component on timeline 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one component need more than one  timeline divide the amount.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one component needed at the end stage of the project don’t take money for the initial years.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Contengenious stationary ,miscellaneous, expenditure should be equally divided for all the years. 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one component is needed for all the three years 6%-8% of inflation can be added for subsequent years.</a:t>
            </a:r>
          </a:p>
          <a:p>
            <a:pPr marL="342900" indent="-342900" algn="just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28601"/>
          <a:ext cx="8686800" cy="588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833"/>
                <a:gridCol w="1930400"/>
                <a:gridCol w="2332567"/>
                <a:gridCol w="1126067"/>
                <a:gridCol w="1286933"/>
              </a:tblGrid>
              <a:tr h="997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Name</a:t>
                      </a:r>
                      <a:r>
                        <a:rPr lang="en-US" sz="1200" baseline="0" dirty="0" smtClean="0"/>
                        <a:t> of the component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dirty="0" smtClean="0"/>
                        <a:t>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Remarks</a:t>
                      </a:r>
                      <a:endParaRPr lang="en-US" sz="1200" dirty="0"/>
                    </a:p>
                  </a:txBody>
                  <a:tcPr/>
                </a:tc>
              </a:tr>
              <a:tr h="9975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 power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Persons*months*Salary per month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√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766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drugs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Drugs * patients</a:t>
                      </a:r>
                      <a:r>
                        <a:rPr lang="en-US" sz="1200" baseline="0" dirty="0" smtClean="0"/>
                        <a:t> *cost per patients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6-8% of the cost can be added as inflation</a:t>
                      </a:r>
                      <a:endParaRPr lang="en-US" sz="1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At the end of the project</a:t>
                      </a:r>
                      <a:endParaRPr lang="en-US" sz="12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Transport is for data collection</a:t>
                      </a:r>
                      <a:endParaRPr lang="en-US" sz="1200" dirty="0"/>
                    </a:p>
                  </a:txBody>
                  <a:tcPr/>
                </a:tc>
              </a:tr>
              <a:tr h="4502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Seminars amount can’t be taken at the initial stage</a:t>
                      </a:r>
                      <a:endParaRPr lang="en-US" sz="1200" dirty="0"/>
                    </a:p>
                  </a:txBody>
                  <a:tcPr/>
                </a:tc>
              </a:tr>
              <a:tr h="4045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miscellaneous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√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Divide the money equally in all quarter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591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pc24</dc:creator>
  <cp:lastModifiedBy>Windows User</cp:lastModifiedBy>
  <cp:revision>39</cp:revision>
  <dcterms:created xsi:type="dcterms:W3CDTF">2006-08-16T00:00:00Z</dcterms:created>
  <dcterms:modified xsi:type="dcterms:W3CDTF">2019-05-29T09:14:56Z</dcterms:modified>
</cp:coreProperties>
</file>