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8" r:id="rId13"/>
    <p:sldId id="27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19600" y="990600"/>
            <a:ext cx="434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BUDGETING FOR THE PROJECT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3962401"/>
            <a:ext cx="5486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DR.LAKSHMINARAYANA SHENOY</a:t>
            </a:r>
          </a:p>
          <a:p>
            <a:r>
              <a:rPr lang="en-US" sz="2000" b="1" dirty="0" smtClean="0"/>
              <a:t>ASSISTANT DIRECTOR </a:t>
            </a:r>
          </a:p>
          <a:p>
            <a:r>
              <a:rPr lang="en-US" sz="2000" b="1" dirty="0" smtClean="0"/>
              <a:t>AYURVEDA RESEARCH CENTRE</a:t>
            </a:r>
          </a:p>
          <a:p>
            <a:r>
              <a:rPr lang="en-US" sz="2000" b="1" dirty="0" smtClean="0"/>
              <a:t>MYSURU</a:t>
            </a:r>
            <a:endParaRPr lang="en-US" sz="2000" b="1" dirty="0"/>
          </a:p>
        </p:txBody>
      </p:sp>
      <p:pic>
        <p:nvPicPr>
          <p:cNvPr id="2" name="Picture 2" descr="E:\PROJECT BUDGET\images 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"/>
            <a:ext cx="3057525" cy="3057525"/>
          </a:xfrm>
          <a:prstGeom prst="rect">
            <a:avLst/>
          </a:prstGeom>
          <a:noFill/>
        </p:spPr>
      </p:pic>
      <p:pic>
        <p:nvPicPr>
          <p:cNvPr id="1027" name="Picture 3" descr="E:\PROJECT BUDGET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4572000"/>
            <a:ext cx="3810000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4582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n-US" sz="3200" b="1" i="1" dirty="0" smtClean="0"/>
          </a:p>
          <a:p>
            <a:pPr algn="ctr">
              <a:lnSpc>
                <a:spcPct val="150000"/>
              </a:lnSpc>
            </a:pPr>
            <a:r>
              <a:rPr lang="en-US" sz="3200" b="1" i="1" dirty="0" smtClean="0"/>
              <a:t>Points of  importance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1.Collect only GST bills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For all expenditure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Vochure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must.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3.If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Vochures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are not  available then receipts can developed from the institutions.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4.Don’t pay cash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5.Pay by cheque or neft or DD  to maintain transparency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6.Maintain a cash register.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7.Prepare a audit statement signed by a auditor.</a:t>
            </a:r>
          </a:p>
          <a:p>
            <a:pPr algn="just">
              <a:lnSpc>
                <a:spcPct val="15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b="7334"/>
          <a:stretch>
            <a:fillRect/>
          </a:stretch>
        </p:blipFill>
        <p:spPr bwMode="auto">
          <a:xfrm>
            <a:off x="1828800" y="533400"/>
            <a:ext cx="4876800" cy="4419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381000" y="52578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Care  should be taken to maintain transparency.</a:t>
            </a:r>
          </a:p>
          <a:p>
            <a:pPr algn="ctr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 descr="take home message à²à³ à²à²¿à²¤à³à²°à²¦ à²«à²²à²¿à²¤à²¾à²à²¶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85800"/>
            <a:ext cx="4495800" cy="571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5029200" y="685800"/>
            <a:ext cx="3733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u="sng" dirty="0" smtClean="0"/>
              <a:t>Take home message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1.Budget should be always in line with funding agency.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2.Timeline is must.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3.Prepare component wise budget.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4.Maintain transparency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5.Monitor progress.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81600" y="3657600"/>
            <a:ext cx="3429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5400" b="1" i="1" dirty="0" smtClean="0">
                <a:latin typeface="Times New Roman" pitchFamily="18" charset="0"/>
                <a:cs typeface="Times New Roman" pitchFamily="18" charset="0"/>
              </a:rPr>
              <a:t>Good luck</a:t>
            </a:r>
            <a:endParaRPr lang="en-US" sz="5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676400"/>
            <a:ext cx="5257801" cy="349882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TextBox 2"/>
          <p:cNvSpPr txBox="1"/>
          <p:nvPr/>
        </p:nvSpPr>
        <p:spPr>
          <a:xfrm>
            <a:off x="0" y="685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Time spent here is a future investment for you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53340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So invest Today &amp; Harvest Tomorrow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81000"/>
            <a:ext cx="86106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This presentation contains :</a:t>
            </a:r>
          </a:p>
          <a:p>
            <a:pPr algn="ctr"/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1.Preparation of  budget </a:t>
            </a: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2.Implementation of budget</a:t>
            </a: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3.Monitoring of budget</a:t>
            </a: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4.Timeline budget</a:t>
            </a: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5.Risks involved in budgeting</a:t>
            </a: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6.Tips to Successful implementation of  financial implication of the budget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81534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POINTS  TO REMEMBER WHILE  PREPARING BUDGET</a:t>
            </a:r>
          </a:p>
          <a:p>
            <a:pPr algn="just"/>
            <a:endParaRPr lang="en-US" sz="2000" b="1" dirty="0" smtClean="0"/>
          </a:p>
          <a:p>
            <a:pPr algn="just"/>
            <a:r>
              <a:rPr lang="en-US" sz="2400" b="1" dirty="0" smtClean="0"/>
              <a:t>1.Identifing the component.</a:t>
            </a:r>
          </a:p>
          <a:p>
            <a:pPr algn="just"/>
            <a:r>
              <a:rPr lang="en-US" sz="2400" b="1" dirty="0" smtClean="0"/>
              <a:t>2.Alot the amount to each component judiciously.</a:t>
            </a:r>
          </a:p>
          <a:p>
            <a:pPr algn="just"/>
            <a:r>
              <a:rPr lang="en-US" sz="2400" b="1" dirty="0" smtClean="0"/>
              <a:t>3.Alotment to the component according to rules &amp; regulations of funding agency.</a:t>
            </a:r>
          </a:p>
          <a:p>
            <a:pPr algn="just"/>
            <a:r>
              <a:rPr lang="en-US" sz="2400" b="1" dirty="0" smtClean="0"/>
              <a:t>4.Spread the budget on the timeline.</a:t>
            </a:r>
          </a:p>
          <a:p>
            <a:pPr algn="just"/>
            <a:r>
              <a:rPr lang="en-US" sz="2400" b="1" dirty="0" smtClean="0"/>
              <a:t>5.Prepare plan for Expenditure.</a:t>
            </a:r>
          </a:p>
          <a:p>
            <a:pPr algn="just"/>
            <a:r>
              <a:rPr lang="en-US" sz="2400" b="1" dirty="0" smtClean="0"/>
              <a:t>6.Prepare the budget keeping in mind of inflation (6%-8%) </a:t>
            </a:r>
          </a:p>
          <a:p>
            <a:pPr algn="just"/>
            <a:r>
              <a:rPr lang="en-US" sz="2400" b="1" dirty="0" smtClean="0"/>
              <a:t>7.Add a component of miscellaneous, Stationary ,Institutional Expenditure to cover Unforeseen  Expenditures.</a:t>
            </a:r>
          </a:p>
          <a:p>
            <a:pPr algn="just"/>
            <a:endParaRPr lang="en-US" sz="2400" b="1" dirty="0" smtClean="0"/>
          </a:p>
          <a:p>
            <a:pPr algn="just"/>
            <a:endParaRPr lang="en-US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90600" y="685800"/>
          <a:ext cx="7162800" cy="5699765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39136"/>
                <a:gridCol w="1771445"/>
                <a:gridCol w="1270819"/>
                <a:gridCol w="1295400"/>
                <a:gridCol w="1053691"/>
                <a:gridCol w="1232309"/>
              </a:tblGrid>
              <a:tr h="950418"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rgbClr val="FF0000"/>
                          </a:solidFill>
                        </a:rPr>
                        <a:t>Expenditure table</a:t>
                      </a:r>
                      <a:endParaRPr 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692613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SI.</a:t>
                      </a:r>
                    </a:p>
                    <a:p>
                      <a:pPr algn="l"/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No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Name of component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Unit</a:t>
                      </a:r>
                      <a:r>
                        <a:rPr lang="en-US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cost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No.</a:t>
                      </a:r>
                      <a:r>
                        <a:rPr lang="en-US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of unit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Total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Remarks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92613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01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Human</a:t>
                      </a:r>
                      <a:r>
                        <a:rPr lang="en-US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Resource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92613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02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Purchase of medicine 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92613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03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La</a:t>
                      </a:r>
                      <a:r>
                        <a:rPr lang="en-US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 investigation 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5779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04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Publication 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5779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05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Stationary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5779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06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Contingency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5779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07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Miscellaneous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5779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08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Seminar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533400"/>
            <a:ext cx="7848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i="1" u="sng" dirty="0" smtClean="0">
                <a:latin typeface="Times New Roman" pitchFamily="18" charset="0"/>
                <a:cs typeface="Times New Roman" pitchFamily="18" charset="0"/>
              </a:rPr>
              <a:t>Steps wise budget</a:t>
            </a:r>
          </a:p>
          <a:p>
            <a:pPr algn="ctr"/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371600"/>
            <a:ext cx="8686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First read the conditions of funding agency.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example: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1 RGUHS says Travel expenditure should be limited to 50000.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2.Procurement  of Equipments in minor nature can be procured 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3. salary to be paid as per norms of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institutation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Timeline budget</a:t>
            </a:r>
            <a:endParaRPr lang="en-US" sz="4000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09600" y="1371600"/>
          <a:ext cx="7467601" cy="4876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27145"/>
                <a:gridCol w="1306830"/>
                <a:gridCol w="1213486"/>
                <a:gridCol w="1120140"/>
              </a:tblGrid>
              <a:tr h="56241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Year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year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562411">
                <a:tc>
                  <a:txBody>
                    <a:bodyPr/>
                    <a:lstStyle/>
                    <a:p>
                      <a:r>
                        <a:rPr lang="en-US" dirty="0" smtClean="0"/>
                        <a:t>1.Salary for Research</a:t>
                      </a:r>
                      <a:r>
                        <a:rPr lang="en-US" baseline="0" dirty="0" smtClean="0"/>
                        <a:t> staff*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386768">
                <a:tc>
                  <a:txBody>
                    <a:bodyPr/>
                    <a:lstStyle/>
                    <a:p>
                      <a:r>
                        <a:rPr lang="en-US" dirty="0" smtClean="0"/>
                        <a:t>2.Working expenses** (</a:t>
                      </a:r>
                      <a:r>
                        <a:rPr lang="en-US" dirty="0" err="1" smtClean="0"/>
                        <a:t>Consumables,Contingencies,travel,etc</a:t>
                      </a:r>
                      <a:r>
                        <a:rPr lang="en-US" dirty="0" smtClean="0"/>
                        <a:t>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2799">
                <a:tc>
                  <a:txBody>
                    <a:bodyPr/>
                    <a:lstStyle/>
                    <a:p>
                      <a:r>
                        <a:rPr lang="en-US" dirty="0" smtClean="0"/>
                        <a:t>3.Purchase of equipment/facilities****</a:t>
                      </a:r>
                    </a:p>
                    <a:p>
                      <a:r>
                        <a:rPr lang="en-US" dirty="0" smtClean="0"/>
                        <a:t>(Minor in nature costing not more than Rs.1.00 </a:t>
                      </a:r>
                      <a:r>
                        <a:rPr lang="en-US" dirty="0" err="1" smtClean="0"/>
                        <a:t>lakh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2411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304800"/>
            <a:ext cx="762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b="1" i="1" u="sng" dirty="0" smtClean="0"/>
          </a:p>
          <a:p>
            <a:pPr algn="ctr"/>
            <a:r>
              <a:rPr lang="en-US" sz="3200" b="1" i="1" u="sng" dirty="0" smtClean="0"/>
              <a:t>Hands  </a:t>
            </a:r>
            <a:r>
              <a:rPr lang="en-US" sz="3200" b="1" i="1" u="sng" dirty="0" smtClean="0"/>
              <a:t>on training on budget </a:t>
            </a:r>
            <a:endParaRPr lang="en-US" sz="3200" b="1" i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990600"/>
            <a:ext cx="7848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are the inputs  given by a  funding agency to prepare a project  of Ayurveda to Kalabhairaveshwara  Ayurveda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college, Bangalore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2.Total budget for the project is 10 lakhs 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3.30% of the budget can be used for the man power.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4.Man power is restricted to 3 persons out of which one should be Data entry operator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5.For infrastructure 20% of the budget can be used provided institution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should bear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50% of the cost.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6.for lab investigation infrastructure should be given from the institution only reagents cost can be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borned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by the project limited to 10% of the total cost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7.Transport expenditure will be limited to 6% .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8.Institutional grand for the project will be 50% of the expenditure .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9.Total time period for the project is 05 years </a:t>
            </a:r>
          </a:p>
          <a:p>
            <a:pPr algn="just"/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Based on the above inputs prepare budget with timeline.</a:t>
            </a:r>
          </a:p>
          <a:p>
            <a:pPr algn="just"/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457200"/>
            <a:ext cx="876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Preparing timeline budget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295400"/>
            <a:ext cx="8229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List out the components first</a:t>
            </a:r>
          </a:p>
          <a:p>
            <a:pPr marL="342900" indent="-342900" algn="just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Spread the component on timeline </a:t>
            </a:r>
          </a:p>
          <a:p>
            <a:pPr marL="342900" indent="-342900" algn="just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one component need more than one  timeline divide the amount.</a:t>
            </a:r>
          </a:p>
          <a:p>
            <a:pPr marL="342900" indent="-342900" algn="just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one component needed at the end stage of the project don’t take money for the initial years.</a:t>
            </a:r>
          </a:p>
          <a:p>
            <a:pPr marL="342900" indent="-342900" algn="just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Contengenious stationary ,miscellaneous, expenditure should be equally divided for all the years. </a:t>
            </a:r>
          </a:p>
          <a:p>
            <a:pPr marL="342900" indent="-342900" algn="just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one component is needed for all the three years 6%-8% of inflation can be added for subsequent years.</a:t>
            </a:r>
          </a:p>
          <a:p>
            <a:pPr marL="342900" indent="-342900" algn="just">
              <a:buAutoNum type="arabicPeriod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228601"/>
          <a:ext cx="8686800" cy="5882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0833"/>
                <a:gridCol w="1930400"/>
                <a:gridCol w="2332567"/>
                <a:gridCol w="1126067"/>
                <a:gridCol w="1286933"/>
              </a:tblGrid>
              <a:tr h="9975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Name</a:t>
                      </a:r>
                      <a:r>
                        <a:rPr lang="en-US" sz="1200" baseline="0" dirty="0" smtClean="0"/>
                        <a:t> of the component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r>
                        <a:rPr lang="en-US" sz="1200" baseline="30000" dirty="0" smtClean="0"/>
                        <a:t>st</a:t>
                      </a:r>
                      <a:r>
                        <a:rPr lang="en-US" sz="1200" dirty="0" smtClean="0"/>
                        <a:t> year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r>
                        <a:rPr lang="en-US" sz="1200" baseline="30000" dirty="0" smtClean="0"/>
                        <a:t>nd</a:t>
                      </a:r>
                      <a:r>
                        <a:rPr lang="en-US" sz="1200" dirty="0" smtClean="0"/>
                        <a:t> year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r>
                        <a:rPr lang="en-US" sz="1200" baseline="30000" dirty="0" smtClean="0"/>
                        <a:t>rd</a:t>
                      </a:r>
                      <a:r>
                        <a:rPr lang="en-US" sz="1200" dirty="0" smtClean="0"/>
                        <a:t> year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Remarks</a:t>
                      </a:r>
                      <a:endParaRPr lang="en-US" sz="1200" dirty="0"/>
                    </a:p>
                  </a:txBody>
                  <a:tcPr/>
                </a:tc>
              </a:tr>
              <a:tr h="9975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Man power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Persons*months*Salary per month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      √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√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97660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drugs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Drugs * patients</a:t>
                      </a:r>
                      <a:r>
                        <a:rPr lang="en-US" sz="1200" baseline="0" dirty="0" smtClean="0"/>
                        <a:t> *cost per patients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√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√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6-8% of the cost can be added as inflation</a:t>
                      </a:r>
                      <a:endParaRPr lang="en-US" sz="120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Publication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---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√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At the end of the project</a:t>
                      </a:r>
                      <a:endParaRPr lang="en-US" sz="1200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Transport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√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√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----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Transport is for data collection</a:t>
                      </a:r>
                      <a:endParaRPr lang="en-US" sz="1200" dirty="0"/>
                    </a:p>
                  </a:txBody>
                  <a:tcPr/>
                </a:tc>
              </a:tr>
              <a:tr h="45020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Seminar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---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√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---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Seminars amount can’t be taken at the initial stage</a:t>
                      </a:r>
                      <a:endParaRPr lang="en-US" sz="1200" dirty="0"/>
                    </a:p>
                  </a:txBody>
                  <a:tcPr/>
                </a:tc>
              </a:tr>
              <a:tr h="40458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miscellaneous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√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√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√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Divide the money equally in all quarter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197</TotalTime>
  <Words>591</Words>
  <Application>Microsoft Office PowerPoint</Application>
  <PresentationFormat>On-screen Show (4:3)</PresentationFormat>
  <Paragraphs>142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pc24</dc:creator>
  <cp:lastModifiedBy>Windows User</cp:lastModifiedBy>
  <cp:revision>39</cp:revision>
  <dcterms:created xsi:type="dcterms:W3CDTF">2006-08-16T00:00:00Z</dcterms:created>
  <dcterms:modified xsi:type="dcterms:W3CDTF">2019-05-29T09:14:56Z</dcterms:modified>
</cp:coreProperties>
</file>