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9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79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5/29/2019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HOW TO WRITE PROJECT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3200400" cy="3200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419600" y="990600"/>
            <a:ext cx="434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PROJECT WRITING MADE EASY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4038601"/>
            <a:ext cx="487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DR.LAKSHMINARAYANA SHENOY</a:t>
            </a:r>
          </a:p>
          <a:p>
            <a:r>
              <a:rPr lang="en-US" sz="2000" b="1" dirty="0" smtClean="0"/>
              <a:t>ASSISTANT DIRECTOR </a:t>
            </a:r>
          </a:p>
          <a:p>
            <a:r>
              <a:rPr lang="en-US" sz="2000" b="1" dirty="0" smtClean="0"/>
              <a:t>AYURVEDA RESEARCH CENTRE</a:t>
            </a:r>
          </a:p>
          <a:p>
            <a:r>
              <a:rPr lang="en-US" sz="2000" b="1" dirty="0" smtClean="0"/>
              <a:t>MYSURU</a:t>
            </a:r>
            <a:endParaRPr lang="en-US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143000"/>
            <a:ext cx="7772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6000" dirty="0" smtClean="0"/>
              <a:t>This presentation is to understand the above 06 skills then you will be </a:t>
            </a:r>
            <a:endParaRPr lang="en-US" sz="6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E:\HOW TO WRITE PROJECT\download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533400"/>
            <a:ext cx="5638800" cy="51809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5800"/>
            <a:ext cx="830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Writing project in a glance</a:t>
            </a:r>
          </a:p>
          <a:p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371600"/>
            <a:ext cx="7924800" cy="5669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1.Title of the project.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2.Aims &amp; objectives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3.Need of the study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4.Review of literature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5.Materials &amp; methods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6.Statistical methods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7.Bibliography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8.Outcome of  the project</a:t>
            </a:r>
          </a:p>
          <a:p>
            <a:pPr algn="just">
              <a:lnSpc>
                <a:spcPct val="15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Essentials from the institutions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524000"/>
            <a:ext cx="8153400" cy="4653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1.Infrastructures of the institutions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2.Consult from the institutions to apply for grant.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3.Facilities in the institutions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4.Previous Experience of the institution in getting grant for research.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5.Experience man power in the institutions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6.Stakes in a research from the institutions 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7.Awards &amp; rewards to the institutions.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8.Publications from the institutions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9.Academic activity of the institutions.</a:t>
            </a:r>
          </a:p>
          <a:p>
            <a:pPr algn="just">
              <a:lnSpc>
                <a:spcPct val="15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8382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Prerequisite to get the grant 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447800"/>
            <a:ext cx="7391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1.Project in the field of preference of funding agency.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2.Outcome oriented Project that serves to the society 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3.Innovative project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4.Project adding knowledge to the existing knowledge.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5.Project on the current problem.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6.Project which is sustainable &amp; economical.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7.Project which serves the objectives of the  funding agency.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8.Special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projects,which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designed to cater the needs of  the society.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85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Prerequisite in implementing the project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447800"/>
            <a:ext cx="8001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1.Envission the project 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2.Design the project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3.Write the project in simple, systematic, scientific way.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4.Spell out materials &amp; methods systematically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5.Fix the timeline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6.Monitoring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7.Evaluations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8.Writing reports of the project.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9.Publication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10.Presentation in national &amp; international seminar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11.Dissimination of outcome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12.Strategy to dissiminate the outcome to the society.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13.Patenting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14.Marketing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096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Birds eye view  on project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295400"/>
            <a:ext cx="8001000" cy="5538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 Title of the project: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Title should be catchy ,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Simple &amp; self explanatory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Title should have a problem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Title should have a solutions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Title should have a design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Title should be within 20 words </a:t>
            </a:r>
            <a:endParaRPr lang="en-US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should not be very small or too big</a:t>
            </a:r>
          </a:p>
          <a:p>
            <a:pPr algn="just">
              <a:lnSpc>
                <a:spcPct val="20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Methods of writing Title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1524001"/>
            <a:ext cx="86868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1.If  ‘P” is problem  “S” is Solution &amp; “D” is Design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the title will be ,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P+S+D,</a:t>
            </a:r>
          </a:p>
          <a:p>
            <a:pPr algn="just">
              <a:lnSpc>
                <a:spcPct val="150000"/>
              </a:lnSpc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D+P+S,</a:t>
            </a:r>
          </a:p>
          <a:p>
            <a:pPr algn="just">
              <a:lnSpc>
                <a:spcPct val="150000"/>
              </a:lnSpc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P+D+S,</a:t>
            </a:r>
          </a:p>
          <a:p>
            <a:pPr algn="just">
              <a:lnSpc>
                <a:spcPct val="150000"/>
              </a:lnSpc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Here,You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can add Name of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procedure,Name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of the Drug, in the Solution 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Here, If problem is Ayurvedic disease than only write name of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disease.if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it is correlated to the modern disease both should written in the title.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14400"/>
            <a:ext cx="7924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Exercise</a:t>
            </a:r>
          </a:p>
          <a:p>
            <a:pPr algn="ctr"/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8153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1.Write a title for a project where in inputs are given below.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Design control comparative design 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osteo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artritis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sandhivatha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Solution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matrabasti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31136"/>
          <a:stretch>
            <a:fillRect/>
          </a:stretch>
        </p:blipFill>
        <p:spPr bwMode="auto">
          <a:xfrm>
            <a:off x="914400" y="990600"/>
            <a:ext cx="6934200" cy="5257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PICTURE OF DISAppointed man holding his hands on the head animated à²à³ à²à²¿à²¤à³à²°à²¦ à²«à²²à²¿à²¤à²¾à²à²¶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2" name="AutoShape 4" descr="PICTURE OF DISAppointed man holding his hands on the head animated à²à³ à²à²¿à²¤à³à²°à²¦ à²«à²²à²¿à²¤à²¾à²à²¶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2053" name="Picture 5" descr="E:\HOW TO WRITE PROJECT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04800"/>
            <a:ext cx="4267200" cy="4267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57200" y="480060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If you fail to answer  6W &amp; 1 H , This is your situation</a:t>
            </a:r>
          </a:p>
          <a:p>
            <a:r>
              <a:rPr lang="en-US" sz="2400" b="1" dirty="0" smtClean="0"/>
              <a:t>What are they?  It is simple if you answer you will be like </a:t>
            </a:r>
            <a:endParaRPr lang="en-US" sz="24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838200"/>
            <a:ext cx="7467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Objectives are divided into ;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1.Primary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Objective:It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main  objective of the project &amp; it is always one.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2.Secondary objectives : It is a general objectives It can be two or more . It is obtained during the process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implimentation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the project.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14400"/>
            <a:ext cx="7620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Exercise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1.Problem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vatharaktha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2.Design comparative clinical study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3.Solution : 3.1)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ksheerabasthi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shamaoushadha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3.2)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virechana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shamaoushadha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4.Write primary &amp; secondary objective for above project.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906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Common terminology used in objectives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981200"/>
            <a:ext cx="838200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find out Efficacy of X.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compare efficacy of  X.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validate Efficacy of X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standardize X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Objective may  be standardization of procedure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Objective may  be protocol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discover a new treatment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find out incidence  of X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find out prevalence of 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Need of the study</a:t>
            </a:r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219200"/>
            <a:ext cx="8153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Introduction should be simple.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Define the problem with the reference 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Enumerate the status of the problem.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Statistical importance of the problem in a chronological order.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Present status of the problem.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Justification in the form of need of the study.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SWOT analysis of the problem.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Probable outcome of the problem.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All these should be within 150 words.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t includes hypothesis also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sz="4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Discuss about design of the study</a:t>
            </a:r>
          </a:p>
          <a:p>
            <a:pPr>
              <a:lnSpc>
                <a:spcPct val="16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Method of collection of data</a:t>
            </a:r>
          </a:p>
          <a:p>
            <a:pPr>
              <a:lnSpc>
                <a:spcPct val="16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Presentation of data </a:t>
            </a:r>
          </a:p>
          <a:p>
            <a:pPr>
              <a:lnSpc>
                <a:spcPct val="16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Analysis of data</a:t>
            </a:r>
          </a:p>
          <a:p>
            <a:pPr>
              <a:lnSpc>
                <a:spcPct val="16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Special attention should be given on collection about source of data and randomization</a:t>
            </a:r>
          </a:p>
          <a:p>
            <a:pPr>
              <a:lnSpc>
                <a:spcPct val="16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Obtaining the results </a:t>
            </a:r>
          </a:p>
          <a:p>
            <a:pPr>
              <a:lnSpc>
                <a:spcPct val="16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Analysis of results </a:t>
            </a:r>
          </a:p>
          <a:p>
            <a:pPr>
              <a:lnSpc>
                <a:spcPct val="16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Discussion on results</a:t>
            </a:r>
          </a:p>
          <a:p>
            <a:pPr>
              <a:lnSpc>
                <a:spcPct val="16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Summary of results</a:t>
            </a:r>
          </a:p>
          <a:p>
            <a:pPr>
              <a:lnSpc>
                <a:spcPct val="16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Conclusion </a:t>
            </a:r>
          </a:p>
          <a:p>
            <a:pPr>
              <a:lnSpc>
                <a:spcPct val="16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Abstract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half" idx="4294967295"/>
          </p:nvPr>
        </p:nvGraphicFramePr>
        <p:xfrm>
          <a:off x="609600" y="1828800"/>
          <a:ext cx="5486400" cy="1905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757"/>
                <a:gridCol w="2987643"/>
              </a:tblGrid>
              <a:tr h="65698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r>
                        <a:rPr lang="en-US" b="1" baseline="0" dirty="0" smtClean="0"/>
                        <a:t> + T+</a:t>
                      </a:r>
                      <a:endParaRPr lang="en-US" b="1" dirty="0"/>
                    </a:p>
                  </a:txBody>
                  <a:tcPr marL="44787" marR="447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D- T-</a:t>
                      </a:r>
                      <a:endParaRPr lang="en-US" b="1" dirty="0"/>
                    </a:p>
                  </a:txBody>
                  <a:tcPr marL="44787" marR="44787"/>
                </a:tc>
              </a:tr>
              <a:tr h="124826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D+T –</a:t>
                      </a:r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US" b="1" dirty="0"/>
                    </a:p>
                  </a:txBody>
                  <a:tcPr marL="44787" marR="447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D-T+</a:t>
                      </a:r>
                      <a:endParaRPr lang="en-US" b="1" dirty="0"/>
                    </a:p>
                  </a:txBody>
                  <a:tcPr marL="44787" marR="44787"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838200" y="4343400"/>
            <a:ext cx="4876800" cy="175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‘D’ is disease and ‘T’ is treatment, </a:t>
            </a:r>
          </a:p>
          <a:p>
            <a:r>
              <a:rPr lang="en-US" dirty="0" smtClean="0"/>
              <a:t>Which is more favorable area for research?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838200"/>
            <a:ext cx="807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How to identify the problem</a:t>
            </a:r>
          </a:p>
          <a:p>
            <a:pPr algn="ctr"/>
            <a:endParaRPr 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1447800"/>
            <a:ext cx="212407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143000" y="1524000"/>
          <a:ext cx="7239000" cy="4471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2438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r>
                        <a:rPr lang="en-US" baseline="0" dirty="0" smtClean="0"/>
                        <a:t> + T+</a:t>
                      </a:r>
                    </a:p>
                    <a:p>
                      <a:pPr algn="ctr"/>
                      <a:r>
                        <a:rPr lang="en-US" b="0" baseline="0" dirty="0" smtClean="0"/>
                        <a:t>Controlled design, comparative design</a:t>
                      </a:r>
                    </a:p>
                    <a:p>
                      <a:pPr algn="ctr"/>
                      <a:r>
                        <a:rPr lang="en-US" b="0" baseline="0" dirty="0" smtClean="0"/>
                        <a:t>Blinding design</a:t>
                      </a:r>
                    </a:p>
                    <a:p>
                      <a:pPr algn="ctr"/>
                      <a:r>
                        <a:rPr lang="en-US" b="0" baseline="0" dirty="0" smtClean="0"/>
                        <a:t>Black box design</a:t>
                      </a:r>
                    </a:p>
                    <a:p>
                      <a:pPr algn="ctr"/>
                      <a:r>
                        <a:rPr lang="en-US" b="0" baseline="0" dirty="0" smtClean="0"/>
                        <a:t>Analytical design</a:t>
                      </a:r>
                      <a:endParaRPr lang="en-US" b="0" dirty="0"/>
                    </a:p>
                  </a:txBody>
                  <a:tcPr marL="21936" marR="219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D- T-</a:t>
                      </a:r>
                    </a:p>
                    <a:p>
                      <a:pPr algn="ctr"/>
                      <a:r>
                        <a:rPr lang="en-US" b="0" dirty="0" smtClean="0"/>
                        <a:t>Logical Analysis Design</a:t>
                      </a:r>
                    </a:p>
                    <a:p>
                      <a:pPr algn="ctr"/>
                      <a:r>
                        <a:rPr lang="en-US" b="0" dirty="0" smtClean="0"/>
                        <a:t>Innovative designs</a:t>
                      </a:r>
                    </a:p>
                    <a:p>
                      <a:pPr algn="ctr"/>
                      <a:r>
                        <a:rPr lang="en-US" b="0" dirty="0" smtClean="0"/>
                        <a:t>Computer aided designs</a:t>
                      </a:r>
                      <a:endParaRPr lang="en-US" b="0" dirty="0"/>
                    </a:p>
                  </a:txBody>
                  <a:tcPr marL="21936" marR="21936"/>
                </a:tc>
              </a:tr>
              <a:tr h="20335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D+T –</a:t>
                      </a:r>
                    </a:p>
                    <a:p>
                      <a:pPr algn="ctr"/>
                      <a:r>
                        <a:rPr lang="en-US" dirty="0" smtClean="0"/>
                        <a:t>New</a:t>
                      </a:r>
                      <a:r>
                        <a:rPr lang="en-US" baseline="0" dirty="0" smtClean="0"/>
                        <a:t> drug research area</a:t>
                      </a:r>
                      <a:endParaRPr lang="en-US" dirty="0" smtClean="0"/>
                    </a:p>
                  </a:txBody>
                  <a:tcPr marL="21936" marR="219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D-T+</a:t>
                      </a:r>
                    </a:p>
                    <a:p>
                      <a:pPr algn="ctr"/>
                      <a:r>
                        <a:rPr lang="en-US" dirty="0" smtClean="0"/>
                        <a:t>Area of literary research</a:t>
                      </a:r>
                      <a:endParaRPr lang="en-US" dirty="0"/>
                    </a:p>
                  </a:txBody>
                  <a:tcPr marL="21936" marR="21936"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685800"/>
            <a:ext cx="3095625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304800" y="990600"/>
            <a:ext cx="53340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000" b="1" i="1" dirty="0" smtClean="0"/>
              <a:t>Topic for the project should be ;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/>
              <a:t>Simple.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/>
              <a:t>Socially acceptable.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/>
              <a:t>It should add input to the existing knowledge.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/>
              <a:t>It should give solution to existing problem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/>
              <a:t>Solution should be repeatable 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/>
              <a:t>Economical 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14400"/>
            <a:ext cx="5181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Take home message: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1.How to write project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2.How to writ title.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3.How to write objectives.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4.How to write need of the study.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5.How to select disiminable problem.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E:\HOW TO WRITE PROJECT\images (5)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143000"/>
            <a:ext cx="3200400" cy="4114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609600" y="52578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think we successfully got answers for this in this session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HOW TO WRITE PROJECT\images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066800"/>
            <a:ext cx="6046890" cy="29575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457200" y="44196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Have a wonderful successful ,efficient, sustainable project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E:\HOW TO WRITE PROJECT\download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609600"/>
            <a:ext cx="3727048" cy="414699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457200" y="51816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6W are Why,When ,Where,Whom,What.,which</a:t>
            </a:r>
          </a:p>
          <a:p>
            <a:r>
              <a:rPr lang="en-US" dirty="0" smtClean="0"/>
              <a:t>1H are How.</a:t>
            </a:r>
          </a:p>
          <a:p>
            <a:r>
              <a:rPr lang="en-US" dirty="0" smtClean="0"/>
              <a:t>If You Answer these simple question in you writing  it is called as project. 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HOW TO WRITE PROJECT\thank-u-for-listening-questio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066800"/>
            <a:ext cx="5029200" cy="5029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E:\HOW TO WRITE PROJECT\download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81000"/>
            <a:ext cx="4572000" cy="4572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600" y="51816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Its simple  you have to be systematic, scientific &amp; Logical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14400"/>
            <a:ext cx="7620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0" dirty="0" smtClean="0"/>
              <a:t>Why writing a project is  Night mare for us  ?</a:t>
            </a:r>
            <a:endParaRPr lang="en-US" sz="8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E:\HOW TO WRITE PROJECT\download (4).jpg"/>
          <p:cNvPicPr>
            <a:picLocks noChangeAspect="1" noChangeArrowheads="1"/>
          </p:cNvPicPr>
          <p:nvPr/>
        </p:nvPicPr>
        <p:blipFill>
          <a:blip r:embed="rId2" cstate="print"/>
          <a:srcRect t="3792"/>
          <a:stretch>
            <a:fillRect/>
          </a:stretch>
        </p:blipFill>
        <p:spPr bwMode="auto">
          <a:xfrm>
            <a:off x="838200" y="990600"/>
            <a:ext cx="7162800" cy="46206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686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5400" dirty="0" smtClean="0"/>
          </a:p>
          <a:p>
            <a:endParaRPr lang="en-US" sz="5400" dirty="0" smtClean="0"/>
          </a:p>
          <a:p>
            <a:r>
              <a:rPr lang="en-US" sz="5400" dirty="0" smtClean="0"/>
              <a:t>WHAT IS THE REMEDY?</a:t>
            </a:r>
          </a:p>
          <a:p>
            <a:endParaRPr lang="en-US" sz="5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E:\HOW TO WRITE PROJECT\9939661-portrait-of-a-cute-baby-holding-and-tasting-an-apple.jpg"/>
          <p:cNvPicPr>
            <a:picLocks noChangeAspect="1" noChangeArrowheads="1"/>
          </p:cNvPicPr>
          <p:nvPr/>
        </p:nvPicPr>
        <p:blipFill>
          <a:blip r:embed="rId2" cstate="print"/>
          <a:srcRect t="4355"/>
          <a:stretch>
            <a:fillRect/>
          </a:stretch>
        </p:blipFill>
        <p:spPr bwMode="auto">
          <a:xfrm>
            <a:off x="1524000" y="304800"/>
            <a:ext cx="61722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305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MANTRA OF SUCCESSFUL PROJECT IS SIMPLY</a:t>
            </a:r>
          </a:p>
          <a:p>
            <a:pPr algn="ctr"/>
            <a:endParaRPr lang="en-US" sz="2800" dirty="0" smtClean="0"/>
          </a:p>
          <a:p>
            <a:r>
              <a:rPr lang="en-US" sz="2800" dirty="0" smtClean="0"/>
              <a:t>1.Learn </a:t>
            </a:r>
          </a:p>
          <a:p>
            <a:r>
              <a:rPr lang="en-US" sz="2800" dirty="0" smtClean="0"/>
              <a:t>2.Practice</a:t>
            </a:r>
          </a:p>
          <a:p>
            <a:r>
              <a:rPr lang="en-US" sz="2800" dirty="0" smtClean="0"/>
              <a:t>3.Analyse</a:t>
            </a:r>
          </a:p>
          <a:p>
            <a:r>
              <a:rPr lang="en-US" sz="2800" dirty="0" smtClean="0"/>
              <a:t>4.Monitor</a:t>
            </a:r>
          </a:p>
          <a:p>
            <a:r>
              <a:rPr lang="en-US" sz="2800" dirty="0" smtClean="0"/>
              <a:t>5.Evaluate</a:t>
            </a:r>
          </a:p>
          <a:p>
            <a:r>
              <a:rPr lang="en-US" sz="2800" dirty="0" smtClean="0"/>
              <a:t>6.Implement</a:t>
            </a:r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</TotalTime>
  <Words>905</Words>
  <Application>Microsoft Office PowerPoint</Application>
  <PresentationFormat>On-screen Show (4:3)</PresentationFormat>
  <Paragraphs>179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Methodology</vt:lpstr>
      <vt:lpstr>Slide 25</vt:lpstr>
      <vt:lpstr>Slide 26</vt:lpstr>
      <vt:lpstr>Slide 27</vt:lpstr>
      <vt:lpstr>Slide 28</vt:lpstr>
      <vt:lpstr>Slide 29</vt:lpstr>
      <vt:lpstr>Slide 30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pc24</dc:creator>
  <cp:lastModifiedBy>Windows User</cp:lastModifiedBy>
  <cp:revision>34</cp:revision>
  <dcterms:created xsi:type="dcterms:W3CDTF">2006-08-16T00:00:00Z</dcterms:created>
  <dcterms:modified xsi:type="dcterms:W3CDTF">2019-05-29T11:29:59Z</dcterms:modified>
</cp:coreProperties>
</file>