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7" r:id="rId2"/>
    <p:sldId id="256" r:id="rId3"/>
    <p:sldId id="272" r:id="rId4"/>
    <p:sldId id="295" r:id="rId5"/>
    <p:sldId id="296" r:id="rId6"/>
    <p:sldId id="29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90" r:id="rId19"/>
    <p:sldId id="291" r:id="rId20"/>
    <p:sldId id="292" r:id="rId21"/>
    <p:sldId id="293" r:id="rId22"/>
    <p:sldId id="294" r:id="rId23"/>
    <p:sldId id="273" r:id="rId24"/>
    <p:sldId id="268" r:id="rId25"/>
    <p:sldId id="274" r:id="rId26"/>
    <p:sldId id="275" r:id="rId27"/>
    <p:sldId id="276" r:id="rId28"/>
    <p:sldId id="277" r:id="rId29"/>
    <p:sldId id="278" r:id="rId30"/>
    <p:sldId id="285" r:id="rId31"/>
    <p:sldId id="283" r:id="rId32"/>
    <p:sldId id="284" r:id="rId33"/>
    <p:sldId id="286" r:id="rId34"/>
    <p:sldId id="287" r:id="rId35"/>
    <p:sldId id="288" r:id="rId36"/>
    <p:sldId id="279" r:id="rId37"/>
    <p:sldId id="270" r:id="rId38"/>
    <p:sldId id="271" r:id="rId39"/>
    <p:sldId id="280" r:id="rId40"/>
    <p:sldId id="282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0A2A-EE6E-48E5-8B10-62C3D250EB5C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4C37A-35E1-4A95-A19D-233473583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4C37A-35E1-4A95-A19D-2334735836D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3CDA-7FFC-4738-8175-AC3F0738EC40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5A77-BD88-4AC5-BE22-A9C57023E7E4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64CB-6F38-41C0-A672-598E1DFC9350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7F1-7AA4-4803-B22D-BA73EBE2244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240-058D-46BD-869D-442E596BB600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CD5B-6B5C-444C-A5F8-7350A6428DB1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683-D7D7-4C3B-8B8D-5EE6430D5B10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8BBC-7588-4B75-913D-8DAE33C3A162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A1F8-CB66-45B2-A2C8-13084DDE9FF2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48BF-DE29-43AF-B6F6-DA4E9445357B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0EA9D8-4DB7-4000-BE56-735F600443B9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76B789-148D-46D6-8E74-1C6B2D06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5106-EF82-4203-88F8-8B796FEC9E1E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01001" cy="533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486400"/>
            <a:ext cx="708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TOT -Medical Officer’s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739A-7374-4979-864A-4E7A9688BBC5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OT MYSORE\PHOTO-2019-03-16-14-56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14370" cy="520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A4C4-A77E-42A9-BA5D-D8C6148793AB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OT MYSORE\PHOTO-2019-03-16-14-56-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899043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CD30-E1E0-432E-B04A-B21F8DA57CAC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esktop\TOT MYSORE\PHOTO-2019-03-16-14-56-3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05800" cy="553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565-EF32-4847-B3A3-43A45C722F02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OT MYSORE\PHOTO-2019-03-16-14-56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772400" cy="5179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CED3-FF65-488E-BF82-FF7F0C01A30A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\Desktop\TOT MYSORE\PHOTO-2019-03-16-14-56-3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11" y="381000"/>
            <a:ext cx="8461505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B49F-063D-4FDD-8460-9ADCBC96AA72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min\Desktop\TOT MYSORE\PHOTO-2019-03-16-14-56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18471" cy="5410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108F-449E-41CC-9BD1-C5BCD2F62796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\Desktop\TOT MYSORE\PHOTO-2019-03-16-14-56-4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487489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ABEB-8F7F-4153-97FF-616180695133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dmin\Desktop\TOT MYSORE\PHOTO-2019-03-16-14-56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11" y="533400"/>
            <a:ext cx="8118470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Common Ailments &amp; Management through Home remedies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Common cold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</a:t>
            </a:r>
            <a:r>
              <a:rPr lang="en-US" dirty="0" err="1" smtClean="0">
                <a:solidFill>
                  <a:schemeClr val="tx2"/>
                </a:solidFill>
              </a:rPr>
              <a:t>Tulasi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Patra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Shunti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Maricha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Churna</a:t>
            </a:r>
            <a:r>
              <a:rPr lang="en-US" dirty="0" smtClean="0">
                <a:solidFill>
                  <a:schemeClr val="tx2"/>
                </a:solidFill>
              </a:rPr>
              <a:t>  -</a:t>
            </a:r>
            <a:r>
              <a:rPr lang="en-US" dirty="0" err="1" smtClean="0">
                <a:solidFill>
                  <a:schemeClr val="tx2"/>
                </a:solidFill>
              </a:rPr>
              <a:t>Kashaya</a:t>
            </a: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dirty="0" err="1" smtClean="0">
                <a:solidFill>
                  <a:schemeClr val="tx2"/>
                </a:solidFill>
              </a:rPr>
              <a:t>Madhu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Gragle</a:t>
            </a:r>
            <a:r>
              <a:rPr lang="en-US" dirty="0" smtClean="0">
                <a:solidFill>
                  <a:schemeClr val="tx2"/>
                </a:solidFill>
              </a:rPr>
              <a:t> with Warm water mixed with </a:t>
            </a:r>
            <a:r>
              <a:rPr lang="en-US" dirty="0" err="1" smtClean="0">
                <a:solidFill>
                  <a:schemeClr val="tx2"/>
                </a:solidFill>
              </a:rPr>
              <a:t>Haridra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churna</a:t>
            </a:r>
            <a:r>
              <a:rPr lang="en-US" dirty="0" smtClean="0">
                <a:solidFill>
                  <a:schemeClr val="tx2"/>
                </a:solidFill>
              </a:rPr>
              <a:t>- to </a:t>
            </a:r>
            <a:r>
              <a:rPr lang="en-US" dirty="0" err="1" smtClean="0">
                <a:solidFill>
                  <a:schemeClr val="tx2"/>
                </a:solidFill>
              </a:rPr>
              <a:t>releive</a:t>
            </a:r>
            <a:r>
              <a:rPr lang="en-US" dirty="0" smtClean="0">
                <a:solidFill>
                  <a:schemeClr val="tx2"/>
                </a:solidFill>
              </a:rPr>
              <a:t> sore throat.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Prevention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Keep away from others who are affected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Eat a well balanced diet, Take plenty of hot beverages.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Jwara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Guduchi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Kashaya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60 grams of thumb thick pieces add ½ tsp of </a:t>
            </a:r>
            <a:r>
              <a:rPr lang="en-US" dirty="0" err="1" smtClean="0">
                <a:solidFill>
                  <a:schemeClr val="tx2"/>
                </a:solidFill>
              </a:rPr>
              <a:t>Shunti</a:t>
            </a:r>
            <a:r>
              <a:rPr lang="en-US" dirty="0" smtClean="0">
                <a:solidFill>
                  <a:schemeClr val="tx2"/>
                </a:solidFill>
              </a:rPr>
              <a:t>-boil with 12 glasses of water , when 3 glass remains cool it, then half glass of </a:t>
            </a:r>
            <a:r>
              <a:rPr lang="en-US" dirty="0" err="1" smtClean="0">
                <a:solidFill>
                  <a:schemeClr val="tx2"/>
                </a:solidFill>
              </a:rPr>
              <a:t>kashaya</a:t>
            </a:r>
            <a:r>
              <a:rPr lang="en-US" dirty="0" smtClean="0">
                <a:solidFill>
                  <a:schemeClr val="tx2"/>
                </a:solidFill>
              </a:rPr>
              <a:t> consumed with </a:t>
            </a:r>
            <a:r>
              <a:rPr lang="en-US" dirty="0" err="1" smtClean="0">
                <a:solidFill>
                  <a:schemeClr val="tx2"/>
                </a:solidFill>
              </a:rPr>
              <a:t>Madhu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Malabadhata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5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of </a:t>
            </a:r>
            <a:r>
              <a:rPr lang="en-US" dirty="0" err="1" smtClean="0">
                <a:solidFill>
                  <a:schemeClr val="tx2"/>
                </a:solidFill>
              </a:rPr>
              <a:t>Thriphala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Churna</a:t>
            </a:r>
            <a:r>
              <a:rPr lang="en-US" dirty="0" smtClean="0">
                <a:solidFill>
                  <a:schemeClr val="tx2"/>
                </a:solidFill>
              </a:rPr>
              <a:t> with Warm water at bed time.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Eat plenty of fruits and vegetables as papaya and sugarcane are very effective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TOT MYSORE\IMG-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339"/>
            <a:ext cx="6858000" cy="675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381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Acidity &amp; Heart burn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Fresh Radish may be added with Tomatoes and Carrot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3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of </a:t>
            </a:r>
            <a:r>
              <a:rPr lang="en-US" dirty="0" err="1" smtClean="0">
                <a:solidFill>
                  <a:schemeClr val="tx2"/>
                </a:solidFill>
              </a:rPr>
              <a:t>Ajamoda</a:t>
            </a: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dirty="0" err="1" smtClean="0">
                <a:solidFill>
                  <a:schemeClr val="tx2"/>
                </a:solidFill>
              </a:rPr>
              <a:t>liitle</a:t>
            </a:r>
            <a:r>
              <a:rPr lang="en-US" dirty="0" smtClean="0">
                <a:solidFill>
                  <a:schemeClr val="tx2"/>
                </a:solidFill>
              </a:rPr>
              <a:t> salt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tiny piece of </a:t>
            </a:r>
            <a:r>
              <a:rPr lang="en-US" dirty="0" err="1" smtClean="0">
                <a:solidFill>
                  <a:schemeClr val="tx2"/>
                </a:solidFill>
              </a:rPr>
              <a:t>Jaggery</a:t>
            </a:r>
            <a:r>
              <a:rPr lang="en-US" dirty="0" smtClean="0">
                <a:solidFill>
                  <a:schemeClr val="tx2"/>
                </a:solidFill>
              </a:rPr>
              <a:t> kept in mouth and slowly sucked.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10ml </a:t>
            </a:r>
            <a:r>
              <a:rPr lang="en-US" dirty="0" err="1" smtClean="0">
                <a:solidFill>
                  <a:schemeClr val="tx2"/>
                </a:solidFill>
              </a:rPr>
              <a:t>Kashaya</a:t>
            </a:r>
            <a:r>
              <a:rPr lang="en-US" dirty="0" smtClean="0">
                <a:solidFill>
                  <a:schemeClr val="tx2"/>
                </a:solidFill>
              </a:rPr>
              <a:t> of </a:t>
            </a:r>
            <a:r>
              <a:rPr lang="en-US" dirty="0" err="1" smtClean="0">
                <a:solidFill>
                  <a:schemeClr val="tx2"/>
                </a:solidFill>
              </a:rPr>
              <a:t>Haritaki</a:t>
            </a:r>
            <a:r>
              <a:rPr lang="en-US" dirty="0" smtClean="0">
                <a:solidFill>
                  <a:schemeClr val="tx2"/>
                </a:solidFill>
              </a:rPr>
              <a:t> after food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Dried blossom of </a:t>
            </a:r>
            <a:r>
              <a:rPr lang="en-US" dirty="0" err="1" smtClean="0">
                <a:solidFill>
                  <a:schemeClr val="tx2"/>
                </a:solidFill>
              </a:rPr>
              <a:t>tulasi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Twak</a:t>
            </a:r>
            <a:r>
              <a:rPr lang="en-US" dirty="0" smtClean="0">
                <a:solidFill>
                  <a:schemeClr val="tx2"/>
                </a:solidFill>
              </a:rPr>
              <a:t> of </a:t>
            </a:r>
            <a:r>
              <a:rPr lang="en-US" dirty="0" err="1" smtClean="0">
                <a:solidFill>
                  <a:schemeClr val="tx2"/>
                </a:solidFill>
              </a:rPr>
              <a:t>shigru</a:t>
            </a:r>
            <a:r>
              <a:rPr lang="en-US" dirty="0" smtClean="0">
                <a:solidFill>
                  <a:schemeClr val="tx2"/>
                </a:solidFill>
              </a:rPr>
              <a:t> tree+ </a:t>
            </a:r>
            <a:r>
              <a:rPr lang="en-US" dirty="0" err="1" smtClean="0">
                <a:solidFill>
                  <a:schemeClr val="tx2"/>
                </a:solidFill>
              </a:rPr>
              <a:t>Maricha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Pippali</a:t>
            </a:r>
            <a:r>
              <a:rPr lang="en-US" dirty="0" smtClean="0">
                <a:solidFill>
                  <a:schemeClr val="tx2"/>
                </a:solidFill>
              </a:rPr>
              <a:t> – are taken equal quantity and powdered well and consumed mixing with water . Dose: 3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Twice daily.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Diarhhoea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Dried powder of Pomegranate fruit </a:t>
            </a:r>
            <a:r>
              <a:rPr lang="en-US" dirty="0" err="1" smtClean="0">
                <a:solidFill>
                  <a:schemeClr val="tx2"/>
                </a:solidFill>
              </a:rPr>
              <a:t>twak</a:t>
            </a:r>
            <a:r>
              <a:rPr lang="en-US" dirty="0" smtClean="0">
                <a:solidFill>
                  <a:schemeClr val="tx2"/>
                </a:solidFill>
              </a:rPr>
              <a:t> 5-10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with Honey. Dose: 4 times a day.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5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of Dried Powder </a:t>
            </a:r>
            <a:r>
              <a:rPr lang="en-US" dirty="0" err="1" smtClean="0">
                <a:solidFill>
                  <a:schemeClr val="tx2"/>
                </a:solidFill>
              </a:rPr>
              <a:t>Bilwa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Phala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Twak</a:t>
            </a:r>
            <a:r>
              <a:rPr lang="en-US" dirty="0" smtClean="0">
                <a:solidFill>
                  <a:schemeClr val="tx2"/>
                </a:solidFill>
              </a:rPr>
              <a:t> mixed with 100-250 ml of Buttermilk. Dose: 4 times a day.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5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of either Fried </a:t>
            </a:r>
            <a:r>
              <a:rPr lang="en-US" dirty="0" err="1" smtClean="0">
                <a:solidFill>
                  <a:schemeClr val="tx2"/>
                </a:solidFill>
              </a:rPr>
              <a:t>Jiraka</a:t>
            </a:r>
            <a:r>
              <a:rPr lang="en-US" dirty="0" smtClean="0">
                <a:solidFill>
                  <a:schemeClr val="tx2"/>
                </a:solidFill>
              </a:rPr>
              <a:t> /</a:t>
            </a:r>
            <a:r>
              <a:rPr lang="en-US" dirty="0" err="1" smtClean="0">
                <a:solidFill>
                  <a:schemeClr val="tx2"/>
                </a:solidFill>
              </a:rPr>
              <a:t>Pippali</a:t>
            </a:r>
            <a:r>
              <a:rPr lang="en-US" dirty="0" smtClean="0">
                <a:solidFill>
                  <a:schemeClr val="tx2"/>
                </a:solidFill>
              </a:rPr>
              <a:t> / </a:t>
            </a:r>
            <a:r>
              <a:rPr lang="en-US" dirty="0" err="1" smtClean="0">
                <a:solidFill>
                  <a:schemeClr val="tx2"/>
                </a:solidFill>
              </a:rPr>
              <a:t>Shunti</a:t>
            </a:r>
            <a:r>
              <a:rPr lang="en-US" dirty="0" smtClean="0">
                <a:solidFill>
                  <a:schemeClr val="tx2"/>
                </a:solidFill>
              </a:rPr>
              <a:t> mixed with 1 </a:t>
            </a:r>
            <a:r>
              <a:rPr lang="en-US" dirty="0" err="1" smtClean="0">
                <a:solidFill>
                  <a:schemeClr val="tx2"/>
                </a:solidFill>
              </a:rPr>
              <a:t>litre</a:t>
            </a:r>
            <a:r>
              <a:rPr lang="en-US" dirty="0" smtClean="0">
                <a:solidFill>
                  <a:schemeClr val="tx2"/>
                </a:solidFill>
              </a:rPr>
              <a:t> of Buttermilk, consumed in 24 hrs.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General Precautions: Babies are provided with lot of Liquid foods like </a:t>
            </a:r>
            <a:r>
              <a:rPr lang="en-US" sz="2600" dirty="0" err="1" smtClean="0">
                <a:solidFill>
                  <a:schemeClr val="accent1"/>
                </a:solidFill>
              </a:rPr>
              <a:t>Sharabat</a:t>
            </a:r>
            <a:r>
              <a:rPr lang="en-US" sz="2600" dirty="0" smtClean="0">
                <a:solidFill>
                  <a:schemeClr val="accent1"/>
                </a:solidFill>
              </a:rPr>
              <a:t>, tender coconut, rice kanji  and ORS Liquids and other locally accepted liquids.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Note : Medical help is always required when  bloody </a:t>
            </a:r>
            <a:r>
              <a:rPr lang="en-US" sz="2600" dirty="0" err="1" smtClean="0">
                <a:solidFill>
                  <a:srgbClr val="FF0000"/>
                </a:solidFill>
              </a:rPr>
              <a:t>Diarhhoea</a:t>
            </a:r>
            <a:r>
              <a:rPr lang="en-US" sz="2600" dirty="0" smtClean="0">
                <a:solidFill>
                  <a:srgbClr val="FF0000"/>
                </a:solidFill>
              </a:rPr>
              <a:t> occurs.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Menstrual cramp / Pains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5-7 Garlic pods (Grinded) in a glass of buttermilk or lemon juice and consumed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Extract juice of Aloe </a:t>
            </a:r>
            <a:r>
              <a:rPr lang="en-US" dirty="0" err="1" smtClean="0">
                <a:solidFill>
                  <a:schemeClr val="tx2"/>
                </a:solidFill>
              </a:rPr>
              <a:t>vera</a:t>
            </a:r>
            <a:r>
              <a:rPr lang="en-US" dirty="0" smtClean="0">
                <a:solidFill>
                  <a:schemeClr val="tx2"/>
                </a:solidFill>
              </a:rPr>
              <a:t> . Dose : 1 tsp per day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30ml </a:t>
            </a:r>
            <a:r>
              <a:rPr lang="en-US" dirty="0" err="1" smtClean="0">
                <a:solidFill>
                  <a:schemeClr val="tx2"/>
                </a:solidFill>
              </a:rPr>
              <a:t>Kashaya</a:t>
            </a:r>
            <a:r>
              <a:rPr lang="en-US" dirty="0" smtClean="0">
                <a:solidFill>
                  <a:schemeClr val="tx2"/>
                </a:solidFill>
              </a:rPr>
              <a:t> made of Black </a:t>
            </a:r>
            <a:r>
              <a:rPr lang="en-US" dirty="0" err="1" smtClean="0">
                <a:solidFill>
                  <a:schemeClr val="tx2"/>
                </a:solidFill>
              </a:rPr>
              <a:t>tila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Shunti</a:t>
            </a:r>
            <a:r>
              <a:rPr lang="en-US" dirty="0" smtClean="0">
                <a:solidFill>
                  <a:schemeClr val="tx2"/>
                </a:solidFill>
              </a:rPr>
              <a:t> and Aloe </a:t>
            </a:r>
            <a:r>
              <a:rPr lang="en-US" dirty="0" err="1" smtClean="0">
                <a:solidFill>
                  <a:schemeClr val="tx2"/>
                </a:solidFill>
              </a:rPr>
              <a:t>vera</a:t>
            </a:r>
            <a:r>
              <a:rPr lang="en-US" dirty="0" smtClean="0">
                <a:solidFill>
                  <a:schemeClr val="tx2"/>
                </a:solidFill>
              </a:rPr>
              <a:t> consumed with </a:t>
            </a:r>
            <a:r>
              <a:rPr lang="en-US" dirty="0" err="1" smtClean="0">
                <a:solidFill>
                  <a:schemeClr val="tx2"/>
                </a:solidFill>
              </a:rPr>
              <a:t>Jaggery</a:t>
            </a:r>
            <a:r>
              <a:rPr lang="en-US" dirty="0" smtClean="0">
                <a:solidFill>
                  <a:schemeClr val="tx2"/>
                </a:solidFill>
              </a:rPr>
              <a:t> , twice daily.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Note : It is important to wash outer genitals with </a:t>
            </a:r>
            <a:r>
              <a:rPr lang="en-US" dirty="0" err="1" smtClean="0">
                <a:solidFill>
                  <a:schemeClr val="tx2"/>
                </a:solidFill>
              </a:rPr>
              <a:t>luke</a:t>
            </a:r>
            <a:r>
              <a:rPr lang="en-US" dirty="0" smtClean="0">
                <a:solidFill>
                  <a:schemeClr val="tx2"/>
                </a:solidFill>
              </a:rPr>
              <a:t> warm water every time while changing sanitary pads.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Avoid fried food, pulses and sour items and that would cause constipation, especially during last week of MC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B4E3-5DDD-4D53-9771-E330BA51C1A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dmin\Desktop\TOT MYSORE\PHOTO-2019-03-16-14-56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61094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A81D-7979-4375-BD09-0B4E5E52AD7B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min\Desktop\TOT MYSORE\PHOTO-2019-03-16-14-56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2722" cy="5333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2A59-0CFD-45BB-BA6E-735CEB83A309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Desktop\TOT MYSORE\PHOTO-2019-03-16-14-56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66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12-5ECE-4465-A912-C1DDA3D483A9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dmin\Desktop\TOT MYSORE\PHOTO-2019-03-16-14-56-4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48476" cy="576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6189-3CC7-47D2-991D-188025BB773D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dmin\Desktop\TOT MYSORE\PHOTO-2019-03-16-14-56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3281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C330-0646-4464-AD7C-8ADFFB82FEC4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dmin\Desktop\TOT MYSORE\PHOTO-2019-03-16-14-56-4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4128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563E-E570-4ABB-8A3E-71018EAC18C1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dmin\Desktop\TOT MYSORE\PHOTO-2019-03-16-14-56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88978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E37B-7564-46E8-AAE0-BD00DCC50C2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TOT MYSORE\PHOTO-2019-03-16-14-56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772401" cy="5179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Useful </a:t>
            </a:r>
            <a:r>
              <a:rPr lang="en-US" dirty="0" err="1" smtClean="0">
                <a:solidFill>
                  <a:schemeClr val="accent2"/>
                </a:solidFill>
              </a:rPr>
              <a:t>Ayurveda</a:t>
            </a:r>
            <a:r>
              <a:rPr lang="en-US" dirty="0" smtClean="0">
                <a:solidFill>
                  <a:schemeClr val="accent2"/>
                </a:solidFill>
              </a:rPr>
              <a:t> herbs for Diabetes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Svarasa</a:t>
            </a:r>
            <a:r>
              <a:rPr lang="en-US" dirty="0" smtClean="0">
                <a:solidFill>
                  <a:schemeClr val="tx2"/>
                </a:solidFill>
              </a:rPr>
              <a:t> of </a:t>
            </a:r>
            <a:r>
              <a:rPr lang="en-US" dirty="0" err="1" smtClean="0">
                <a:solidFill>
                  <a:schemeClr val="tx2"/>
                </a:solidFill>
              </a:rPr>
              <a:t>Guduchi</a:t>
            </a:r>
            <a:r>
              <a:rPr lang="en-US" dirty="0" smtClean="0">
                <a:solidFill>
                  <a:schemeClr val="tx2"/>
                </a:solidFill>
              </a:rPr>
              <a:t> 15-30 ml Thrice daily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Madhunashini</a:t>
            </a:r>
            <a:r>
              <a:rPr lang="en-US" dirty="0" smtClean="0">
                <a:solidFill>
                  <a:schemeClr val="tx2"/>
                </a:solidFill>
              </a:rPr>
              <a:t> Powder 3-6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Thrice daily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Palasa</a:t>
            </a:r>
            <a:r>
              <a:rPr lang="en-US" dirty="0" smtClean="0">
                <a:solidFill>
                  <a:schemeClr val="tx2"/>
                </a:solidFill>
              </a:rPr>
              <a:t> Powder 10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,Thrice a day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Jambu</a:t>
            </a:r>
            <a:r>
              <a:rPr lang="en-US" dirty="0" smtClean="0">
                <a:solidFill>
                  <a:schemeClr val="tx2"/>
                </a:solidFill>
              </a:rPr>
              <a:t> seed powder 3-6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thrice a day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Methi</a:t>
            </a:r>
            <a:r>
              <a:rPr lang="en-US" dirty="0" smtClean="0">
                <a:solidFill>
                  <a:schemeClr val="tx2"/>
                </a:solidFill>
              </a:rPr>
              <a:t> powder 3-6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with water twice a day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Amalaki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churna</a:t>
            </a:r>
            <a:r>
              <a:rPr lang="en-US" dirty="0" smtClean="0">
                <a:solidFill>
                  <a:schemeClr val="tx2"/>
                </a:solidFill>
              </a:rPr>
              <a:t> 3-6 </a:t>
            </a:r>
            <a:r>
              <a:rPr lang="en-US" dirty="0" err="1" smtClean="0">
                <a:solidFill>
                  <a:schemeClr val="tx2"/>
                </a:solidFill>
              </a:rPr>
              <a:t>gms</a:t>
            </a:r>
            <a:r>
              <a:rPr lang="en-US" dirty="0" smtClean="0">
                <a:solidFill>
                  <a:schemeClr val="tx2"/>
                </a:solidFill>
              </a:rPr>
              <a:t> with water twice a 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Patola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Nimba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Patra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Guduchi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kashta-kashaya</a:t>
            </a:r>
            <a:r>
              <a:rPr lang="en-US" dirty="0" smtClean="0">
                <a:solidFill>
                  <a:schemeClr val="tx2"/>
                </a:solidFill>
              </a:rPr>
              <a:t> 15-30 ml twice a day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Daruharidra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Kashaya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Thriphala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churna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Sariva</a:t>
            </a:r>
            <a:r>
              <a:rPr lang="en-US" dirty="0" smtClean="0">
                <a:solidFill>
                  <a:schemeClr val="tx2"/>
                </a:solidFill>
              </a:rPr>
              <a:t> stem powder + </a:t>
            </a:r>
            <a:r>
              <a:rPr lang="en-US" dirty="0" err="1" smtClean="0">
                <a:solidFill>
                  <a:schemeClr val="tx2"/>
                </a:solidFill>
              </a:rPr>
              <a:t>Yashtimadhu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 The Do’s in diabetes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Diet planning</a:t>
            </a:r>
            <a:r>
              <a:rPr lang="en-US" sz="1800" dirty="0" smtClean="0"/>
              <a:t> 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Intake of Barley, green gram, old rice, whole wheat floor ,bitter gourd, drumstick ,green leafy vegetables , </a:t>
            </a:r>
            <a:r>
              <a:rPr lang="en-US" sz="1800" dirty="0" err="1" smtClean="0">
                <a:solidFill>
                  <a:schemeClr val="tx2"/>
                </a:solidFill>
              </a:rPr>
              <a:t>Meethi</a:t>
            </a:r>
            <a:r>
              <a:rPr lang="en-US" sz="1800" dirty="0" smtClean="0">
                <a:solidFill>
                  <a:schemeClr val="tx2"/>
                </a:solidFill>
              </a:rPr>
              <a:t> snake gourd , pumpkin , garlic , turmeric, cucumber watermelon, butter milk and fruits like Guava , oranges, Indian blackberry etc are beneficial in diabetic patients. 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 </a:t>
            </a:r>
            <a:r>
              <a:rPr lang="en-US" sz="1800" dirty="0" err="1" smtClean="0">
                <a:solidFill>
                  <a:schemeClr val="tx2"/>
                </a:solidFill>
              </a:rPr>
              <a:t>Ayurveda</a:t>
            </a:r>
            <a:r>
              <a:rPr lang="en-US" sz="1800" dirty="0" smtClean="0">
                <a:solidFill>
                  <a:schemeClr val="tx2"/>
                </a:solidFill>
              </a:rPr>
              <a:t> emphasizes on daily regimen that is </a:t>
            </a:r>
            <a:r>
              <a:rPr lang="en-US" sz="1800" dirty="0" err="1" smtClean="0">
                <a:solidFill>
                  <a:schemeClr val="tx2"/>
                </a:solidFill>
              </a:rPr>
              <a:t>Dinacharya</a:t>
            </a:r>
            <a:r>
              <a:rPr lang="en-US" sz="1800" dirty="0" smtClean="0">
                <a:solidFill>
                  <a:schemeClr val="tx2"/>
                </a:solidFill>
              </a:rPr>
              <a:t> and seasonal regimen that is </a:t>
            </a:r>
            <a:r>
              <a:rPr lang="en-US" sz="1800" dirty="0" err="1" smtClean="0">
                <a:solidFill>
                  <a:schemeClr val="tx2"/>
                </a:solidFill>
              </a:rPr>
              <a:t>Rtucharya</a:t>
            </a:r>
            <a:r>
              <a:rPr lang="en-US" sz="1800" dirty="0" smtClean="0">
                <a:solidFill>
                  <a:schemeClr val="tx2"/>
                </a:solidFill>
              </a:rPr>
              <a:t>  and timely intake of diet. 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Daily exercise or increased calorie consuming activities that is walking swimming etc 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Reducing stress by yoga and </a:t>
            </a:r>
            <a:r>
              <a:rPr lang="en-US" sz="1800" dirty="0" smtClean="0">
                <a:solidFill>
                  <a:srgbClr val="FF0000"/>
                </a:solidFill>
              </a:rPr>
              <a:t>meditation yoga </a:t>
            </a:r>
            <a:r>
              <a:rPr lang="en-US" sz="1800" dirty="0" err="1" smtClean="0">
                <a:solidFill>
                  <a:srgbClr val="FF0000"/>
                </a:solidFill>
              </a:rPr>
              <a:t>Pashimottasana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Haalasana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etc are </a:t>
            </a:r>
            <a:r>
              <a:rPr lang="en-US" sz="1800" dirty="0" smtClean="0">
                <a:solidFill>
                  <a:schemeClr val="tx2"/>
                </a:solidFill>
              </a:rPr>
              <a:t>beneficial for diabetic patients.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Restrict and reduce weight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Regular use of </a:t>
            </a:r>
            <a:r>
              <a:rPr lang="en-US" sz="1800" dirty="0" err="1" smtClean="0">
                <a:solidFill>
                  <a:schemeClr val="tx2"/>
                </a:solidFill>
              </a:rPr>
              <a:t>Rasayana</a:t>
            </a:r>
            <a:r>
              <a:rPr lang="en-US" sz="1800" dirty="0" smtClean="0">
                <a:solidFill>
                  <a:schemeClr val="tx2"/>
                </a:solidFill>
              </a:rPr>
              <a:t> drugs  like </a:t>
            </a:r>
            <a:r>
              <a:rPr lang="en-US" sz="1800" dirty="0" err="1" smtClean="0">
                <a:solidFill>
                  <a:schemeClr val="tx2"/>
                </a:solidFill>
              </a:rPr>
              <a:t>Guduchi</a:t>
            </a:r>
            <a:r>
              <a:rPr lang="en-US" sz="1800" dirty="0" smtClean="0">
                <a:solidFill>
                  <a:schemeClr val="tx2"/>
                </a:solidFill>
              </a:rPr>
              <a:t> and </a:t>
            </a:r>
            <a:r>
              <a:rPr lang="en-US" sz="1800" dirty="0" err="1" smtClean="0">
                <a:solidFill>
                  <a:schemeClr val="tx2"/>
                </a:solidFill>
              </a:rPr>
              <a:t>Amalaki</a:t>
            </a:r>
            <a:r>
              <a:rPr lang="en-US" sz="18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Blood sugar to be checked regularly and if they are high then consult a doctor and follow advice after 40 years blood sugar should be checked regularly if person is overweight the blood sugar should be checked even before the age of 40 years.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Special note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Take advice of Dr for regular tests example kidney function test eye examination etc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Take utmost care of personal hygiene especially of feet and hand 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Don’t stop or change medication on your own or advice of friends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bg1"/>
                </a:solidFill>
              </a:rPr>
              <a:t>Dont’s</a:t>
            </a:r>
            <a:r>
              <a:rPr lang="en-US" dirty="0" smtClean="0">
                <a:solidFill>
                  <a:schemeClr val="bg1"/>
                </a:solidFill>
              </a:rPr>
              <a:t> in Diabetes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Intake of rice sugar or sugar products dairy products like sweets ice cream chocolate candies fried food junk food aerated drinks </a:t>
            </a:r>
            <a:r>
              <a:rPr lang="en-US" dirty="0" err="1" smtClean="0">
                <a:solidFill>
                  <a:schemeClr val="tx2"/>
                </a:solidFill>
              </a:rPr>
              <a:t>pizzaas</a:t>
            </a:r>
            <a:r>
              <a:rPr lang="en-US" dirty="0" smtClean="0">
                <a:solidFill>
                  <a:schemeClr val="tx2"/>
                </a:solidFill>
              </a:rPr>
              <a:t> burgers and other kinds of fast food  potatoes sweet potatoes fruits with high sugar example grapes mangoes banana and any processed foods.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Sedentary lifestyle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Sleeping during daytime and excessive sleeping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Smoking tobacco  alcohol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Complications of diabetes mellitus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Involvement of major blood vessels causing heart diseases </a:t>
            </a:r>
          </a:p>
          <a:p>
            <a:r>
              <a:rPr lang="en-US" dirty="0" smtClean="0"/>
              <a:t>Involvement of small blood vessels causes diabetic complications in the retina , kidney and neutrons </a:t>
            </a:r>
          </a:p>
          <a:p>
            <a:r>
              <a:rPr lang="en-US" dirty="0" smtClean="0"/>
              <a:t> The patience of diabetes are more prone to infections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Referral criteria</a:t>
            </a:r>
            <a:r>
              <a:rPr lang="en-US" dirty="0" smtClean="0"/>
              <a:t> </a:t>
            </a:r>
          </a:p>
          <a:p>
            <a:r>
              <a:rPr lang="en-US" dirty="0" smtClean="0"/>
              <a:t>Diabetes which pregnancy </a:t>
            </a:r>
          </a:p>
          <a:p>
            <a:r>
              <a:rPr lang="en-US" dirty="0" smtClean="0"/>
              <a:t>Diabetes with complications like diabetic foot ,coronary artery disease , diabetic nephropathy diabetic neuropathy diabetic retinopathy and renal failure  </a:t>
            </a:r>
          </a:p>
          <a:p>
            <a:r>
              <a:rPr lang="en-US" dirty="0" smtClean="0"/>
              <a:t>Patience with severe infection marked weight loss and breathlessness.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032-161C-4DBB-BD7F-A7E3D1A3FAD9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dmin\Desktop\TOT MYSORE\PHOTO-2019-03-16-15-01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542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2474-E025-4933-955C-931635382945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Admin\Desktop\TOT MYSORE\PHOTO-2019-03-16-15-0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0999"/>
            <a:ext cx="4495800" cy="562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E0B1-3168-4E48-BA43-C4B78CC4C561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dmin\Desktop\TOT MYSORE\PHOTO-2019-03-16-15-04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D7B-CE76-46C2-91E6-BA16108BFF8A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dmin\Desktop\TOT MYSORE\PHOTO-2019-03-16-15-04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Jala</a:t>
            </a:r>
            <a:r>
              <a:rPr lang="en-US" dirty="0" smtClean="0"/>
              <a:t>-Water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Quality of Different </a:t>
            </a:r>
            <a:r>
              <a:rPr lang="en-US" dirty="0" err="1" smtClean="0"/>
              <a:t>Jala</a:t>
            </a:r>
            <a:endParaRPr lang="en-US" dirty="0" smtClean="0"/>
          </a:p>
          <a:p>
            <a:r>
              <a:rPr lang="en-US" dirty="0" err="1" smtClean="0"/>
              <a:t>Saddharana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endParaRPr lang="en-US" dirty="0" smtClean="0"/>
          </a:p>
          <a:p>
            <a:r>
              <a:rPr lang="en-US" dirty="0" err="1" smtClean="0"/>
              <a:t>Paapodaka</a:t>
            </a:r>
            <a:endParaRPr lang="en-US" dirty="0" smtClean="0"/>
          </a:p>
          <a:p>
            <a:r>
              <a:rPr lang="en-US" dirty="0" err="1" smtClean="0"/>
              <a:t>Rogodaka</a:t>
            </a:r>
            <a:endParaRPr lang="en-US" dirty="0" smtClean="0"/>
          </a:p>
          <a:p>
            <a:r>
              <a:rPr lang="en-US" dirty="0" err="1" smtClean="0"/>
              <a:t>Amshodaka</a:t>
            </a:r>
            <a:endParaRPr lang="en-US" dirty="0" smtClean="0"/>
          </a:p>
          <a:p>
            <a:r>
              <a:rPr lang="en-US" dirty="0" err="1" smtClean="0"/>
              <a:t>Arogyodaka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8544-A9C0-484D-907A-557457DF94C9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dmin\Desktop\TOT MYSORE\PHOTO-2019-03-16-15-14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55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EC0C-0ED5-43F1-A118-A4042BA0C71D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2975" y="1590675"/>
            <a:ext cx="7715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C:\Users\Admin\Desktop\TOT MYSORE\PHOTO-2019-03-16-15-12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-9372599"/>
            <a:ext cx="4953000" cy="641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Jala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Sheeta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endParaRPr lang="en-US" dirty="0" smtClean="0"/>
          </a:p>
          <a:p>
            <a:r>
              <a:rPr lang="en-US" dirty="0" err="1" smtClean="0"/>
              <a:t>Ushna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r>
              <a:rPr lang="en-US" dirty="0" smtClean="0"/>
              <a:t>-Types</a:t>
            </a:r>
          </a:p>
          <a:p>
            <a:r>
              <a:rPr lang="en-US" dirty="0" err="1" smtClean="0"/>
              <a:t>Contrindication</a:t>
            </a:r>
            <a:r>
              <a:rPr lang="en-US" dirty="0" smtClean="0"/>
              <a:t> for </a:t>
            </a:r>
            <a:r>
              <a:rPr lang="en-US" dirty="0" err="1" smtClean="0"/>
              <a:t>Ushna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endParaRPr lang="en-US" dirty="0" smtClean="0"/>
          </a:p>
          <a:p>
            <a:r>
              <a:rPr lang="en-US" dirty="0" smtClean="0"/>
              <a:t>Contraindication for </a:t>
            </a:r>
            <a:r>
              <a:rPr lang="en-US" dirty="0" err="1" smtClean="0"/>
              <a:t>Sheetajala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Jala</a:t>
            </a:r>
            <a:r>
              <a:rPr lang="en-US" dirty="0" smtClean="0"/>
              <a:t> </a:t>
            </a:r>
            <a:r>
              <a:rPr lang="en-US" dirty="0" err="1" smtClean="0"/>
              <a:t>Paana</a:t>
            </a:r>
            <a:r>
              <a:rPr lang="en-US" dirty="0" smtClean="0"/>
              <a:t> </a:t>
            </a:r>
            <a:r>
              <a:rPr lang="en-US" dirty="0" err="1" smtClean="0"/>
              <a:t>Vidhi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DDF1-07AD-41D3-BD22-B474C7D284B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Alpa</a:t>
            </a:r>
            <a:r>
              <a:rPr lang="en-US" dirty="0" smtClean="0"/>
              <a:t> </a:t>
            </a:r>
            <a:r>
              <a:rPr lang="en-US" dirty="0" err="1" smtClean="0"/>
              <a:t>Jala</a:t>
            </a:r>
            <a:r>
              <a:rPr lang="en-US" dirty="0" smtClean="0"/>
              <a:t> </a:t>
            </a:r>
            <a:r>
              <a:rPr lang="en-US" dirty="0" err="1" smtClean="0"/>
              <a:t>Paana</a:t>
            </a:r>
            <a:r>
              <a:rPr lang="en-US" dirty="0" smtClean="0"/>
              <a:t>-Condition</a:t>
            </a:r>
          </a:p>
          <a:p>
            <a:r>
              <a:rPr lang="en-US" dirty="0" err="1" smtClean="0"/>
              <a:t>JalaPaana</a:t>
            </a:r>
            <a:r>
              <a:rPr lang="en-US" dirty="0" smtClean="0"/>
              <a:t> during </a:t>
            </a:r>
            <a:r>
              <a:rPr lang="en-US" dirty="0" err="1" smtClean="0"/>
              <a:t>Bhojana</a:t>
            </a:r>
            <a:endParaRPr lang="en-US" dirty="0" smtClean="0"/>
          </a:p>
          <a:p>
            <a:r>
              <a:rPr lang="en-US" dirty="0" smtClean="0"/>
              <a:t>Time to drink water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Rtu</a:t>
            </a:r>
            <a:r>
              <a:rPr lang="en-US" dirty="0" smtClean="0"/>
              <a:t> and </a:t>
            </a:r>
            <a:r>
              <a:rPr lang="en-US" dirty="0" err="1" smtClean="0"/>
              <a:t>Jala</a:t>
            </a:r>
            <a:endParaRPr lang="en-US" dirty="0" smtClean="0"/>
          </a:p>
          <a:p>
            <a:r>
              <a:rPr lang="en-US" dirty="0" err="1" smtClean="0"/>
              <a:t>Varsha</a:t>
            </a:r>
            <a:r>
              <a:rPr lang="en-US" dirty="0" smtClean="0"/>
              <a:t>-Guru + </a:t>
            </a:r>
            <a:r>
              <a:rPr lang="en-US" dirty="0" err="1" smtClean="0"/>
              <a:t>Abhishyanda</a:t>
            </a:r>
            <a:r>
              <a:rPr lang="en-US" dirty="0" smtClean="0"/>
              <a:t>---1/8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err="1" smtClean="0"/>
              <a:t>Sharad-Anabhishyandam</a:t>
            </a:r>
            <a:r>
              <a:rPr lang="en-US" dirty="0" smtClean="0"/>
              <a:t> </a:t>
            </a:r>
            <a:r>
              <a:rPr lang="en-US" dirty="0" err="1" smtClean="0"/>
              <a:t>Laghu</a:t>
            </a:r>
            <a:r>
              <a:rPr lang="en-US" dirty="0" smtClean="0"/>
              <a:t>----1/2</a:t>
            </a:r>
          </a:p>
          <a:p>
            <a:r>
              <a:rPr lang="en-US" dirty="0" err="1" smtClean="0"/>
              <a:t>Hemantha</a:t>
            </a:r>
            <a:r>
              <a:rPr lang="en-US" dirty="0" smtClean="0"/>
              <a:t>/</a:t>
            </a:r>
            <a:r>
              <a:rPr lang="en-US" dirty="0" err="1" smtClean="0"/>
              <a:t>Shisira</a:t>
            </a:r>
            <a:r>
              <a:rPr lang="en-US" dirty="0" smtClean="0"/>
              <a:t>-Guru </a:t>
            </a:r>
            <a:r>
              <a:rPr lang="en-US" dirty="0" err="1" smtClean="0"/>
              <a:t>Snigdha</a:t>
            </a:r>
            <a:r>
              <a:rPr lang="en-US" dirty="0" smtClean="0"/>
              <a:t>---3/4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err="1" smtClean="0"/>
              <a:t>Vasantha</a:t>
            </a:r>
            <a:r>
              <a:rPr lang="en-US" dirty="0" smtClean="0"/>
              <a:t> ---</a:t>
            </a:r>
            <a:r>
              <a:rPr lang="en-US" dirty="0" err="1" smtClean="0"/>
              <a:t>Kashaya</a:t>
            </a:r>
            <a:r>
              <a:rPr lang="en-US" dirty="0" smtClean="0"/>
              <a:t> </a:t>
            </a:r>
            <a:r>
              <a:rPr lang="en-US" dirty="0" err="1" smtClean="0"/>
              <a:t>Madhura</a:t>
            </a:r>
            <a:r>
              <a:rPr lang="en-US" dirty="0" smtClean="0"/>
              <a:t> </a:t>
            </a:r>
            <a:r>
              <a:rPr lang="en-US" dirty="0" err="1" smtClean="0"/>
              <a:t>Rooksha</a:t>
            </a:r>
            <a:r>
              <a:rPr lang="en-US" dirty="0" smtClean="0"/>
              <a:t>---1/4 </a:t>
            </a:r>
            <a:r>
              <a:rPr lang="en-US" dirty="0" err="1" smtClean="0"/>
              <a:t>th</a:t>
            </a:r>
            <a:endParaRPr lang="en-US" dirty="0" smtClean="0"/>
          </a:p>
          <a:p>
            <a:r>
              <a:rPr lang="en-US" dirty="0" err="1" smtClean="0"/>
              <a:t>Greeshma</a:t>
            </a:r>
            <a:r>
              <a:rPr lang="en-US" dirty="0" smtClean="0"/>
              <a:t> ---</a:t>
            </a:r>
            <a:r>
              <a:rPr lang="en-US" dirty="0" err="1" smtClean="0"/>
              <a:t>Anabhishyanda</a:t>
            </a:r>
            <a:r>
              <a:rPr lang="en-US" dirty="0" smtClean="0"/>
              <a:t>---1/2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3923-CB91-49CA-BCCF-C2A18A915403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OT MYSORE\PHOTO-2019-03-16-14-56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89" y="609600"/>
            <a:ext cx="8076844" cy="5382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52C9-E0A4-43A2-8BCC-8C251F2F43D2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TOT MYSORE\PHOTO-2019-03-16-14-56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61505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0E59-15F2-428A-AEA1-2662C9846FCC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MTOT-Dr RC Nayak Dr LN Shenoy Dr Murali K Dr S Sundoli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789-148D-46D6-8E74-1C6B2D06AA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TOT MYSORE\PHOTO-2019-03-16-14-56-3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75851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</TotalTime>
  <Words>1158</Words>
  <Application>Microsoft Office PowerPoint</Application>
  <PresentationFormat>On-screen Show (4:3)</PresentationFormat>
  <Paragraphs>217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Slide 1</vt:lpstr>
      <vt:lpstr>Slide 2</vt:lpstr>
      <vt:lpstr>Slide 3</vt:lpstr>
      <vt:lpstr>Jala-Water</vt:lpstr>
      <vt:lpstr>Jala</vt:lpstr>
      <vt:lpstr>Jala Paana Vidhi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Common Ailments &amp; Management through Home remedies</vt:lpstr>
      <vt:lpstr>Jwara</vt:lpstr>
      <vt:lpstr> Acidity &amp; Heart burn </vt:lpstr>
      <vt:lpstr>Diarhhoea</vt:lpstr>
      <vt:lpstr>Menstrual cramp / Pains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Useful Ayurveda herbs for Diabetes</vt:lpstr>
      <vt:lpstr>Slide 31</vt:lpstr>
      <vt:lpstr>          The Do’s in diabetes</vt:lpstr>
      <vt:lpstr>Special note</vt:lpstr>
      <vt:lpstr> Dont’s in Diabetes</vt:lpstr>
      <vt:lpstr>   Complications of diabetes mellitus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42</cp:revision>
  <dcterms:created xsi:type="dcterms:W3CDTF">2019-03-16T10:32:53Z</dcterms:created>
  <dcterms:modified xsi:type="dcterms:W3CDTF">2019-09-16T11:10:56Z</dcterms:modified>
</cp:coreProperties>
</file>